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2" r:id="rId3"/>
  </p:sldIdLst>
  <p:sldSz cx="7772400" cy="10058400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3" pos="2448" userDrawn="1">
          <p15:clr>
            <a:srgbClr val="A4A3A4"/>
          </p15:clr>
        </p15:guide>
        <p15:guide id="4" orient="horz" pos="31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na Barbour" initials="JB" lastIdx="1" clrIdx="0">
    <p:extLst>
      <p:ext uri="{19B8F6BF-5375-455C-9EA6-DF929625EA0E}">
        <p15:presenceInfo xmlns:p15="http://schemas.microsoft.com/office/powerpoint/2012/main" userId="0043e6b720dd91c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9333"/>
    <a:srgbClr val="C94315"/>
    <a:srgbClr val="122335"/>
    <a:srgbClr val="52A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09" autoAdjust="0"/>
    <p:restoredTop sz="94733"/>
  </p:normalViewPr>
  <p:slideViewPr>
    <p:cSldViewPr>
      <p:cViewPr varScale="1">
        <p:scale>
          <a:sx n="76" d="100"/>
          <a:sy n="76" d="100"/>
        </p:scale>
        <p:origin x="942" y="96"/>
      </p:cViewPr>
      <p:guideLst>
        <p:guide orient="horz" pos="6048"/>
        <p:guide pos="2448"/>
        <p:guide orient="horz"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2908" cy="465943"/>
          </a:xfrm>
          <a:prstGeom prst="rect">
            <a:avLst/>
          </a:prstGeom>
        </p:spPr>
        <p:txBody>
          <a:bodyPr vert="horz" lIns="83494" tIns="41747" rIns="83494" bIns="4174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363" y="1"/>
            <a:ext cx="3032908" cy="465943"/>
          </a:xfrm>
          <a:prstGeom prst="rect">
            <a:avLst/>
          </a:prstGeom>
        </p:spPr>
        <p:txBody>
          <a:bodyPr vert="horz" lIns="83494" tIns="41747" rIns="83494" bIns="41747" rtlCol="0"/>
          <a:lstStyle>
            <a:lvl1pPr algn="r">
              <a:defRPr sz="1100"/>
            </a:lvl1pPr>
          </a:lstStyle>
          <a:p>
            <a:fld id="{D4685565-B768-284F-9A46-A0E0A69AC705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9175" y="1160463"/>
            <a:ext cx="2419350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494" tIns="41747" rIns="83494" bIns="4174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342" y="4467488"/>
            <a:ext cx="5597017" cy="3655749"/>
          </a:xfrm>
          <a:prstGeom prst="rect">
            <a:avLst/>
          </a:prstGeom>
        </p:spPr>
        <p:txBody>
          <a:bodyPr vert="horz" lIns="83494" tIns="41747" rIns="83494" bIns="4174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757"/>
            <a:ext cx="3032908" cy="465943"/>
          </a:xfrm>
          <a:prstGeom prst="rect">
            <a:avLst/>
          </a:prstGeom>
        </p:spPr>
        <p:txBody>
          <a:bodyPr vert="horz" lIns="83494" tIns="41747" rIns="83494" bIns="4174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363" y="8817757"/>
            <a:ext cx="3032908" cy="465943"/>
          </a:xfrm>
          <a:prstGeom prst="rect">
            <a:avLst/>
          </a:prstGeom>
        </p:spPr>
        <p:txBody>
          <a:bodyPr vert="horz" lIns="83494" tIns="41747" rIns="83494" bIns="41747" rtlCol="0" anchor="b"/>
          <a:lstStyle>
            <a:lvl1pPr algn="r">
              <a:defRPr sz="1100"/>
            </a:lvl1pPr>
          </a:lstStyle>
          <a:p>
            <a:fld id="{066A2AC7-33A4-5E43-93D6-8D52878B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2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std/program/spacemonkey/default.htm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250AE17-94ED-489C-8FA8-CA1BE2546E51}"/>
              </a:ext>
            </a:extLst>
          </p:cNvPr>
          <p:cNvSpPr/>
          <p:nvPr userDrawn="1"/>
        </p:nvSpPr>
        <p:spPr>
          <a:xfrm>
            <a:off x="0" y="0"/>
            <a:ext cx="7772400" cy="4800600"/>
          </a:xfrm>
          <a:prstGeom prst="rect">
            <a:avLst/>
          </a:prstGeom>
          <a:solidFill>
            <a:srgbClr val="122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ject 51">
            <a:extLst>
              <a:ext uri="{FF2B5EF4-FFF2-40B4-BE49-F238E27FC236}">
                <a16:creationId xmlns:a16="http://schemas.microsoft.com/office/drawing/2014/main" id="{8668355E-FAC3-4CB7-BDCB-80C0D1EB9905}"/>
              </a:ext>
            </a:extLst>
          </p:cNvPr>
          <p:cNvSpPr txBox="1"/>
          <p:nvPr userDrawn="1"/>
        </p:nvSpPr>
        <p:spPr>
          <a:xfrm>
            <a:off x="0" y="1295400"/>
            <a:ext cx="77724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spc="-5" dirty="0">
                <a:solidFill>
                  <a:schemeClr val="bg1">
                    <a:lumMod val="85000"/>
                  </a:schemeClr>
                </a:solidFill>
                <a:latin typeface="Calibri"/>
                <a:cs typeface="Calibri"/>
              </a:rPr>
              <a:t>/////////////////////////////////  </a:t>
            </a:r>
            <a:r>
              <a:rPr lang="en-US" sz="2000" b="1" spc="-5" dirty="0">
                <a:solidFill>
                  <a:srgbClr val="CE4312"/>
                </a:solidFill>
                <a:latin typeface="Calibri"/>
                <a:cs typeface="Calibri"/>
              </a:rPr>
              <a:t>MAKING </a:t>
            </a:r>
            <a:r>
              <a:rPr lang="en-US" sz="2000" b="1" dirty="0">
                <a:solidFill>
                  <a:srgbClr val="CE4312"/>
                </a:solidFill>
                <a:latin typeface="Calibri"/>
                <a:cs typeface="Calibri"/>
              </a:rPr>
              <a:t>THE </a:t>
            </a:r>
            <a:r>
              <a:rPr lang="en-US" sz="2000" b="1" spc="-5">
                <a:solidFill>
                  <a:srgbClr val="CE4312"/>
                </a:solidFill>
                <a:latin typeface="Calibri"/>
                <a:cs typeface="Calibri"/>
              </a:rPr>
              <a:t>CASE </a:t>
            </a:r>
            <a:r>
              <a:rPr lang="en-US" sz="2000" b="1" spc="-15">
                <a:solidFill>
                  <a:srgbClr val="CE4312"/>
                </a:solidFill>
                <a:latin typeface="Calibri"/>
                <a:cs typeface="Calibri"/>
              </a:rPr>
              <a:t>FOR  </a:t>
            </a:r>
            <a:r>
              <a:rPr lang="en-US" sz="1600" spc="-5" dirty="0">
                <a:solidFill>
                  <a:srgbClr val="FFFFFF">
                    <a:lumMod val="85000"/>
                  </a:srgbClr>
                </a:solidFill>
                <a:cs typeface="Calibri"/>
              </a:rPr>
              <a:t>///////////////////////////////// </a:t>
            </a:r>
            <a:endParaRPr lang="en-US" sz="1900" b="1" spc="-15" dirty="0">
              <a:solidFill>
                <a:srgbClr val="CE4312"/>
              </a:solidFill>
              <a:latin typeface="Calibri"/>
              <a:cs typeface="Calibri"/>
            </a:endParaRPr>
          </a:p>
        </p:txBody>
      </p:sp>
      <p:sp>
        <p:nvSpPr>
          <p:cNvPr id="5" name="object 51">
            <a:extLst>
              <a:ext uri="{FF2B5EF4-FFF2-40B4-BE49-F238E27FC236}">
                <a16:creationId xmlns:a16="http://schemas.microsoft.com/office/drawing/2014/main" id="{AB8F1358-AE3D-427D-8F52-6890DF96C8BD}"/>
              </a:ext>
            </a:extLst>
          </p:cNvPr>
          <p:cNvSpPr txBox="1"/>
          <p:nvPr userDrawn="1"/>
        </p:nvSpPr>
        <p:spPr>
          <a:xfrm>
            <a:off x="571500" y="2575560"/>
            <a:ext cx="6629400" cy="18964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20000"/>
              </a:lnSpc>
            </a:pPr>
            <a:r>
              <a:rPr lang="en-US" sz="1400" spc="-5" dirty="0">
                <a:solidFill>
                  <a:schemeClr val="bg1"/>
                </a:solidFill>
                <a:latin typeface="Calibri"/>
                <a:cs typeface="Calibri"/>
              </a:rPr>
              <a:t>Sexually transmitted diseases (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S</a:t>
            </a:r>
            <a:r>
              <a:rPr lang="en-US" sz="1400" spc="-5" dirty="0">
                <a:solidFill>
                  <a:schemeClr val="bg1"/>
                </a:solidFill>
                <a:latin typeface="Calibri"/>
                <a:cs typeface="Calibri"/>
              </a:rPr>
              <a:t>TDs)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 in </a:t>
            </a:r>
            <a:r>
              <a:rPr sz="1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United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States are at </a:t>
            </a:r>
            <a:r>
              <a:rPr sz="1400" dirty="0">
                <a:solidFill>
                  <a:schemeClr val="bg1"/>
                </a:solidFill>
                <a:latin typeface="Calibri"/>
                <a:cs typeface="Calibri"/>
              </a:rPr>
              <a:t>a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record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high—and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treating </a:t>
            </a:r>
            <a:r>
              <a:rPr sz="1400" dirty="0">
                <a:solidFill>
                  <a:schemeClr val="bg1"/>
                </a:solidFill>
                <a:latin typeface="Calibri"/>
                <a:cs typeface="Calibri"/>
              </a:rPr>
              <a:t>them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is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expensive.</a:t>
            </a:r>
            <a:r>
              <a:rPr sz="1400" spc="-15" baseline="33333" dirty="0">
                <a:solidFill>
                  <a:schemeClr val="bg1"/>
                </a:solidFill>
                <a:latin typeface="Calibri"/>
                <a:cs typeface="Calibri"/>
              </a:rPr>
              <a:t>1 </a:t>
            </a:r>
            <a:r>
              <a:rPr lang="en-US" sz="1400" spc="-15" baseline="333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Preventing infections</a:t>
            </a:r>
            <a:r>
              <a:rPr lang="en-US" sz="140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could save </a:t>
            </a:r>
            <a:r>
              <a:rPr lang="en-US" sz="1400" spc="-5" dirty="0">
                <a:solidFill>
                  <a:schemeClr val="bg1"/>
                </a:solidFill>
                <a:latin typeface="Calibri"/>
                <a:cs typeface="Calibri"/>
              </a:rPr>
              <a:t>much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 of </a:t>
            </a:r>
            <a:r>
              <a:rPr sz="1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approximately </a:t>
            </a:r>
            <a:r>
              <a:rPr sz="1400" dirty="0">
                <a:solidFill>
                  <a:schemeClr val="bg1"/>
                </a:solidFill>
                <a:latin typeface="Calibri"/>
                <a:cs typeface="Calibri"/>
              </a:rPr>
              <a:t>$16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billion spent </a:t>
            </a:r>
            <a:r>
              <a:rPr sz="1400" dirty="0">
                <a:solidFill>
                  <a:schemeClr val="bg1"/>
                </a:solidFill>
                <a:latin typeface="Calibri"/>
                <a:cs typeface="Calibri"/>
              </a:rPr>
              <a:t>each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year on direct medical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costs </a:t>
            </a:r>
            <a:r>
              <a:rPr sz="1400" spc="-15" dirty="0">
                <a:solidFill>
                  <a:schemeClr val="bg1"/>
                </a:solidFill>
                <a:latin typeface="Calibri"/>
                <a:cs typeface="Calibri"/>
              </a:rPr>
              <a:t>for </a:t>
            </a:r>
            <a:r>
              <a:rPr lang="en-US" sz="1400" dirty="0">
                <a:solidFill>
                  <a:schemeClr val="bg1"/>
                </a:solidFill>
                <a:latin typeface="Calibri"/>
                <a:cs typeface="Calibri"/>
              </a:rPr>
              <a:t>8</a:t>
            </a:r>
            <a:r>
              <a:rPr sz="1400" dirty="0">
                <a:solidFill>
                  <a:schemeClr val="bg1"/>
                </a:solidFill>
                <a:latin typeface="Calibri"/>
                <a:cs typeface="Calibri"/>
              </a:rPr>
              <a:t> major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STDs.</a:t>
            </a:r>
            <a:r>
              <a:rPr sz="1400" spc="-7" baseline="33333" dirty="0">
                <a:solidFill>
                  <a:schemeClr val="bg1"/>
                </a:solidFill>
                <a:latin typeface="Calibri"/>
                <a:cs typeface="Calibri"/>
              </a:rPr>
              <a:t>2</a:t>
            </a:r>
            <a:r>
              <a:rPr lang="en-US" sz="1400" spc="-7" baseline="33333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sz="1400" spc="-7" baseline="333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STDs </a:t>
            </a:r>
            <a:r>
              <a:rPr lang="en-US" sz="1400" spc="-5" dirty="0">
                <a:solidFill>
                  <a:schemeClr val="bg1"/>
                </a:solidFill>
                <a:latin typeface="Calibri"/>
                <a:cs typeface="Calibri"/>
              </a:rPr>
              <a:t>aren’t just costly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—left untreated,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they </a:t>
            </a:r>
            <a:r>
              <a:rPr sz="1400" spc="-15" dirty="0">
                <a:solidFill>
                  <a:schemeClr val="bg1"/>
                </a:solidFill>
                <a:latin typeface="Calibri"/>
                <a:cs typeface="Calibri"/>
              </a:rPr>
              <a:t>have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serious health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consequences,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such as </a:t>
            </a:r>
            <a:r>
              <a:rPr sz="1400" spc="-15" dirty="0">
                <a:solidFill>
                  <a:schemeClr val="bg1"/>
                </a:solidFill>
                <a:latin typeface="Calibri"/>
                <a:cs typeface="Calibri"/>
              </a:rPr>
              <a:t>infertility,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pregnancy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complications,</a:t>
            </a:r>
            <a:r>
              <a:rPr lang="en-US" sz="140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and even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infant</a:t>
            </a:r>
            <a:r>
              <a:rPr sz="1400" spc="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death.</a:t>
            </a:r>
            <a:r>
              <a:rPr sz="1400" spc="-7" baseline="33333" dirty="0">
                <a:solidFill>
                  <a:schemeClr val="bg1"/>
                </a:solidFill>
                <a:latin typeface="Calibri"/>
                <a:cs typeface="Calibri"/>
              </a:rPr>
              <a:t>3</a:t>
            </a:r>
            <a:r>
              <a:rPr lang="en-US" sz="1400" spc="-7" baseline="333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STD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programs are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our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best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line of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defense,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but dwindling budgets limit </a:t>
            </a:r>
            <a:r>
              <a:rPr sz="1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140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ability</a:t>
            </a:r>
            <a:r>
              <a:rPr lang="en-US" sz="140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to combat </a:t>
            </a:r>
            <a:r>
              <a:rPr sz="1400" dirty="0">
                <a:solidFill>
                  <a:schemeClr val="bg1"/>
                </a:solidFill>
                <a:latin typeface="Calibri"/>
                <a:cs typeface="Calibri"/>
              </a:rPr>
              <a:t>rising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STD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rates. </a:t>
            </a:r>
            <a:endParaRPr lang="en-US" sz="1400" spc="-1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2700" marR="5080" indent="-635" algn="ctr">
              <a:lnSpc>
                <a:spcPct val="120000"/>
              </a:lnSpc>
            </a:pPr>
            <a:r>
              <a:rPr b="1" i="1" spc="-5" dirty="0">
                <a:solidFill>
                  <a:schemeClr val="bg1"/>
                </a:solidFill>
                <a:latin typeface="Calibri"/>
                <a:cs typeface="Calibri"/>
              </a:rPr>
              <a:t>Now is </a:t>
            </a:r>
            <a:r>
              <a:rPr b="1" i="1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b="1" i="1" spc="-10" dirty="0">
                <a:solidFill>
                  <a:schemeClr val="bg1"/>
                </a:solidFill>
                <a:latin typeface="Calibri"/>
                <a:cs typeface="Calibri"/>
              </a:rPr>
              <a:t>time to invest </a:t>
            </a:r>
            <a:r>
              <a:rPr b="1" i="1" spc="-5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b="1" i="1" dirty="0">
                <a:solidFill>
                  <a:schemeClr val="bg1"/>
                </a:solidFill>
                <a:latin typeface="Calibri"/>
                <a:cs typeface="Calibri"/>
              </a:rPr>
              <a:t>these </a:t>
            </a:r>
            <a:r>
              <a:rPr b="1" i="1" spc="-10" dirty="0">
                <a:solidFill>
                  <a:schemeClr val="bg1"/>
                </a:solidFill>
                <a:latin typeface="Calibri"/>
                <a:cs typeface="Calibri"/>
              </a:rPr>
              <a:t>critical </a:t>
            </a:r>
            <a:r>
              <a:rPr b="1" i="1" spc="-5" dirty="0">
                <a:solidFill>
                  <a:schemeClr val="bg1"/>
                </a:solidFill>
                <a:latin typeface="Calibri"/>
                <a:cs typeface="Calibri"/>
              </a:rPr>
              <a:t>public health</a:t>
            </a:r>
            <a:r>
              <a:rPr b="1" i="1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b="1" i="1" spc="-5" dirty="0">
                <a:solidFill>
                  <a:schemeClr val="bg1"/>
                </a:solidFill>
                <a:latin typeface="Calibri"/>
                <a:cs typeface="Calibri"/>
              </a:rPr>
              <a:t>programs.</a:t>
            </a:r>
            <a:endParaRPr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" name="object 43">
            <a:extLst>
              <a:ext uri="{FF2B5EF4-FFF2-40B4-BE49-F238E27FC236}">
                <a16:creationId xmlns:a16="http://schemas.microsoft.com/office/drawing/2014/main" id="{C8CCB7F6-BA05-4A04-B8CA-AA12786F837F}"/>
              </a:ext>
            </a:extLst>
          </p:cNvPr>
          <p:cNvSpPr txBox="1"/>
          <p:nvPr userDrawn="1"/>
        </p:nvSpPr>
        <p:spPr>
          <a:xfrm>
            <a:off x="381000" y="5798796"/>
            <a:ext cx="1905000" cy="95504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r">
              <a:lnSpc>
                <a:spcPts val="1800"/>
              </a:lnSpc>
              <a:spcBef>
                <a:spcPts val="260"/>
              </a:spcBef>
            </a:pPr>
            <a:r>
              <a:rPr sz="1600" b="1" dirty="0">
                <a:solidFill>
                  <a:srgbClr val="C94315"/>
                </a:solidFill>
                <a:latin typeface="Calibri"/>
                <a:cs typeface="Calibri"/>
              </a:rPr>
              <a:t>In the </a:t>
            </a:r>
            <a:r>
              <a:rPr sz="1600" b="1" spc="-10" dirty="0">
                <a:solidFill>
                  <a:srgbClr val="C94315"/>
                </a:solidFill>
                <a:latin typeface="Calibri"/>
                <a:cs typeface="Calibri"/>
              </a:rPr>
              <a:t>past </a:t>
            </a:r>
            <a:r>
              <a:rPr sz="1600" b="1" dirty="0">
                <a:solidFill>
                  <a:srgbClr val="C94315"/>
                </a:solidFill>
                <a:latin typeface="Calibri"/>
                <a:cs typeface="Calibri"/>
              </a:rPr>
              <a:t>15</a:t>
            </a:r>
            <a:r>
              <a:rPr sz="1600" b="1" spc="-65" dirty="0">
                <a:solidFill>
                  <a:srgbClr val="C94315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C94315"/>
                </a:solidFill>
                <a:latin typeface="Calibri"/>
                <a:cs typeface="Calibri"/>
              </a:rPr>
              <a:t>years</a:t>
            </a:r>
            <a:r>
              <a:rPr sz="1600" b="1" spc="-10" dirty="0">
                <a:solidFill>
                  <a:srgbClr val="0A1118"/>
                </a:solidFill>
                <a:latin typeface="Calibri"/>
                <a:cs typeface="Calibri"/>
              </a:rPr>
              <a:t>  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CDC-funded </a:t>
            </a:r>
            <a:r>
              <a:rPr sz="1600" spc="-15" dirty="0">
                <a:solidFill>
                  <a:srgbClr val="0A1118"/>
                </a:solidFill>
                <a:latin typeface="Calibri"/>
                <a:cs typeface="Calibri"/>
              </a:rPr>
              <a:t>programs prevented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an</a:t>
            </a:r>
            <a:r>
              <a:rPr sz="1600" spc="-15" dirty="0">
                <a:solidFill>
                  <a:srgbClr val="0A111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estimated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7" name="object 42">
            <a:extLst>
              <a:ext uri="{FF2B5EF4-FFF2-40B4-BE49-F238E27FC236}">
                <a16:creationId xmlns:a16="http://schemas.microsoft.com/office/drawing/2014/main" id="{45732B93-C631-4DBB-B07F-75ECEDD3C117}"/>
              </a:ext>
            </a:extLst>
          </p:cNvPr>
          <p:cNvSpPr/>
          <p:nvPr userDrawn="1"/>
        </p:nvSpPr>
        <p:spPr>
          <a:xfrm>
            <a:off x="2394585" y="5797550"/>
            <a:ext cx="1110615" cy="984250"/>
          </a:xfrm>
          <a:custGeom>
            <a:avLst/>
            <a:gdLst/>
            <a:ahLst/>
            <a:cxnLst/>
            <a:rect l="l" t="t" r="r" b="b"/>
            <a:pathLst>
              <a:path w="1110614" h="984250">
                <a:moveTo>
                  <a:pt x="152400" y="0"/>
                </a:moveTo>
                <a:lnTo>
                  <a:pt x="64293" y="2381"/>
                </a:lnTo>
                <a:lnTo>
                  <a:pt x="19050" y="19050"/>
                </a:lnTo>
                <a:lnTo>
                  <a:pt x="2381" y="64293"/>
                </a:lnTo>
                <a:lnTo>
                  <a:pt x="0" y="152400"/>
                </a:lnTo>
                <a:lnTo>
                  <a:pt x="0" y="831341"/>
                </a:lnTo>
                <a:lnTo>
                  <a:pt x="2381" y="919448"/>
                </a:lnTo>
                <a:lnTo>
                  <a:pt x="19050" y="964691"/>
                </a:lnTo>
                <a:lnTo>
                  <a:pt x="64293" y="981360"/>
                </a:lnTo>
                <a:lnTo>
                  <a:pt x="152400" y="983741"/>
                </a:lnTo>
                <a:lnTo>
                  <a:pt x="957999" y="983741"/>
                </a:lnTo>
                <a:lnTo>
                  <a:pt x="1046105" y="981360"/>
                </a:lnTo>
                <a:lnTo>
                  <a:pt x="1091349" y="964691"/>
                </a:lnTo>
                <a:lnTo>
                  <a:pt x="1108017" y="919448"/>
                </a:lnTo>
                <a:lnTo>
                  <a:pt x="1110399" y="831341"/>
                </a:lnTo>
                <a:lnTo>
                  <a:pt x="1110399" y="152400"/>
                </a:lnTo>
                <a:lnTo>
                  <a:pt x="1108017" y="64293"/>
                </a:lnTo>
                <a:lnTo>
                  <a:pt x="1091349" y="19050"/>
                </a:lnTo>
                <a:lnTo>
                  <a:pt x="1046105" y="2381"/>
                </a:lnTo>
                <a:lnTo>
                  <a:pt x="957999" y="0"/>
                </a:lnTo>
                <a:lnTo>
                  <a:pt x="152400" y="0"/>
                </a:lnTo>
                <a:close/>
              </a:path>
            </a:pathLst>
          </a:custGeom>
          <a:ln w="12700">
            <a:noFill/>
          </a:ln>
        </p:spPr>
        <p:txBody>
          <a:bodyPr wrap="square" lIns="0" tIns="0" rIns="0" bIns="0" rtlCol="0"/>
          <a:lstStyle/>
          <a:p>
            <a:pPr marL="12700" algn="ctr">
              <a:lnSpc>
                <a:spcPts val="5855"/>
              </a:lnSpc>
              <a:spcBef>
                <a:spcPts val="125"/>
              </a:spcBef>
            </a:pPr>
            <a:r>
              <a:rPr lang="en-US" sz="6000" b="1" spc="-45" dirty="0">
                <a:solidFill>
                  <a:srgbClr val="EF9333"/>
                </a:solidFill>
                <a:cs typeface="Calibri"/>
              </a:rPr>
              <a:t>5.7</a:t>
            </a:r>
            <a:endParaRPr lang="en-US" sz="6000" dirty="0">
              <a:solidFill>
                <a:srgbClr val="EF9333"/>
              </a:solidFill>
              <a:cs typeface="Calibri"/>
            </a:endParaRPr>
          </a:p>
          <a:p>
            <a:pPr marL="57785" algn="ctr">
              <a:lnSpc>
                <a:spcPts val="1535"/>
              </a:lnSpc>
            </a:pPr>
            <a:r>
              <a:rPr lang="en-US" b="1" spc="40" dirty="0">
                <a:solidFill>
                  <a:srgbClr val="EF9333"/>
                </a:solidFill>
                <a:cs typeface="Calibri"/>
              </a:rPr>
              <a:t>MILLION</a:t>
            </a:r>
            <a:endParaRPr lang="en-US" dirty="0">
              <a:solidFill>
                <a:srgbClr val="EF9333"/>
              </a:solidFill>
              <a:cs typeface="Calibri"/>
            </a:endParaRPr>
          </a:p>
        </p:txBody>
      </p:sp>
      <p:sp>
        <p:nvSpPr>
          <p:cNvPr id="8" name="object 49">
            <a:extLst>
              <a:ext uri="{FF2B5EF4-FFF2-40B4-BE49-F238E27FC236}">
                <a16:creationId xmlns:a16="http://schemas.microsoft.com/office/drawing/2014/main" id="{4B87CF2D-E714-416F-9614-95998E5A2E72}"/>
              </a:ext>
            </a:extLst>
          </p:cNvPr>
          <p:cNvSpPr txBox="1"/>
          <p:nvPr userDrawn="1"/>
        </p:nvSpPr>
        <p:spPr>
          <a:xfrm>
            <a:off x="3657600" y="5787438"/>
            <a:ext cx="3733800" cy="956672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1800"/>
              </a:lnSpc>
              <a:spcBef>
                <a:spcPts val="260"/>
              </a:spcBef>
            </a:pPr>
            <a:r>
              <a:rPr sz="1600" b="1" spc="-5" dirty="0">
                <a:solidFill>
                  <a:srgbClr val="C94315"/>
                </a:solidFill>
                <a:latin typeface="Calibri"/>
                <a:cs typeface="Calibri"/>
              </a:rPr>
              <a:t>cases </a:t>
            </a:r>
            <a:r>
              <a:rPr sz="1600" b="1" dirty="0">
                <a:solidFill>
                  <a:srgbClr val="C94315"/>
                </a:solidFill>
                <a:latin typeface="Calibri"/>
                <a:cs typeface="Calibri"/>
              </a:rPr>
              <a:t>of </a:t>
            </a:r>
            <a:r>
              <a:rPr sz="1600" b="1" spc="-5" dirty="0">
                <a:solidFill>
                  <a:srgbClr val="C94315"/>
                </a:solidFill>
                <a:latin typeface="Calibri"/>
                <a:cs typeface="Calibri"/>
              </a:rPr>
              <a:t>gonorrhea, syphilis, </a:t>
            </a:r>
            <a:r>
              <a:rPr sz="1600" b="1" dirty="0">
                <a:solidFill>
                  <a:srgbClr val="C94315"/>
                </a:solidFill>
                <a:latin typeface="Calibri"/>
                <a:cs typeface="Calibri"/>
              </a:rPr>
              <a:t>and </a:t>
            </a:r>
            <a:r>
              <a:rPr sz="1600" b="1" spc="-15" dirty="0">
                <a:solidFill>
                  <a:srgbClr val="C94315"/>
                </a:solidFill>
                <a:latin typeface="Calibri"/>
                <a:cs typeface="Calibri"/>
              </a:rPr>
              <a:t>chlamydia</a:t>
            </a:r>
            <a:r>
              <a:rPr sz="1600" spc="-15" dirty="0">
                <a:solidFill>
                  <a:srgbClr val="C94315"/>
                </a:solidFill>
                <a:latin typeface="Calibri"/>
                <a:cs typeface="Calibri"/>
              </a:rPr>
              <a:t>, 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as well as </a:t>
            </a:r>
            <a:r>
              <a:rPr sz="1600" dirty="0">
                <a:solidFill>
                  <a:srgbClr val="0A1118"/>
                </a:solidFill>
                <a:latin typeface="Calibri"/>
                <a:cs typeface="Calibri"/>
              </a:rPr>
              <a:t>3,300 </a:t>
            </a:r>
            <a:r>
              <a:rPr sz="1600" spc="-15" dirty="0">
                <a:solidFill>
                  <a:srgbClr val="0A1118"/>
                </a:solidFill>
                <a:latin typeface="Calibri"/>
                <a:cs typeface="Calibri"/>
              </a:rPr>
              <a:t>STD-attributable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HIV  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infections</a:t>
            </a:r>
            <a:r>
              <a:rPr lang="en-US" sz="1600" spc="-10" dirty="0">
                <a:solidFill>
                  <a:srgbClr val="0A1118"/>
                </a:solidFill>
                <a:latin typeface="Calibri"/>
                <a:cs typeface="Calibri"/>
              </a:rPr>
              <a:t>—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saving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an 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estimated </a:t>
            </a:r>
            <a:r>
              <a:rPr sz="1600" dirty="0">
                <a:solidFill>
                  <a:srgbClr val="0A1118"/>
                </a:solidFill>
                <a:latin typeface="Calibri"/>
                <a:cs typeface="Calibri"/>
              </a:rPr>
              <a:t>$2.4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billion  in </a:t>
            </a:r>
            <a:r>
              <a:rPr sz="1600" spc="-15" dirty="0">
                <a:solidFill>
                  <a:srgbClr val="0A1118"/>
                </a:solidFill>
                <a:latin typeface="Calibri"/>
                <a:cs typeface="Calibri"/>
              </a:rPr>
              <a:t>lifetime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medical costs.</a:t>
            </a:r>
            <a:r>
              <a:rPr sz="1350" spc="-7" baseline="33950" dirty="0">
                <a:solidFill>
                  <a:srgbClr val="0A1118"/>
                </a:solidFill>
                <a:latin typeface="Calibri"/>
                <a:cs typeface="Calibri"/>
              </a:rPr>
              <a:t>4,</a:t>
            </a:r>
            <a:r>
              <a:rPr sz="1350" spc="7" baseline="33950" dirty="0">
                <a:solidFill>
                  <a:srgbClr val="0A1118"/>
                </a:solidFill>
                <a:latin typeface="Calibri"/>
                <a:cs typeface="Calibri"/>
              </a:rPr>
              <a:t> </a:t>
            </a:r>
            <a:r>
              <a:rPr sz="1350" spc="15" baseline="33950" dirty="0">
                <a:solidFill>
                  <a:srgbClr val="0A1118"/>
                </a:solidFill>
                <a:latin typeface="Calibri"/>
                <a:cs typeface="Calibri"/>
              </a:rPr>
              <a:t>5</a:t>
            </a:r>
            <a:endParaRPr sz="1350" baseline="33950" dirty="0">
              <a:latin typeface="Calibri"/>
              <a:cs typeface="Calibri"/>
            </a:endParaRPr>
          </a:p>
        </p:txBody>
      </p:sp>
      <p:pic>
        <p:nvPicPr>
          <p:cNvPr id="9" name="Picture 8" descr="Astho.  astho.org/std">
            <a:extLst>
              <a:ext uri="{FF2B5EF4-FFF2-40B4-BE49-F238E27FC236}">
                <a16:creationId xmlns:a16="http://schemas.microsoft.com/office/drawing/2014/main" id="{F51CC1E8-7384-492C-A126-E991B12792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9120368"/>
            <a:ext cx="1257300" cy="889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59A1886-5C0E-496D-BDD1-3F41FC60A7F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700" y="9268571"/>
            <a:ext cx="1651000" cy="449072"/>
          </a:xfrm>
          <a:prstGeom prst="rect">
            <a:avLst/>
          </a:prstGeom>
        </p:spPr>
      </p:pic>
      <p:sp>
        <p:nvSpPr>
          <p:cNvPr id="11" name="object 11">
            <a:extLst>
              <a:ext uri="{FF2B5EF4-FFF2-40B4-BE49-F238E27FC236}">
                <a16:creationId xmlns:a16="http://schemas.microsoft.com/office/drawing/2014/main" id="{2781AE5E-BF7B-4706-BDB6-44E3215D5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84632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76200"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46">
            <a:extLst>
              <a:ext uri="{FF2B5EF4-FFF2-40B4-BE49-F238E27FC236}">
                <a16:creationId xmlns:a16="http://schemas.microsoft.com/office/drawing/2014/main" id="{1B380450-8B67-43F0-AB86-D221178B8960}"/>
              </a:ext>
            </a:extLst>
          </p:cNvPr>
          <p:cNvSpPr txBox="1"/>
          <p:nvPr userDrawn="1"/>
        </p:nvSpPr>
        <p:spPr>
          <a:xfrm>
            <a:off x="1536767" y="9718547"/>
            <a:ext cx="7804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ASTHO.ORG/STD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3" name="object 47">
            <a:extLst>
              <a:ext uri="{FF2B5EF4-FFF2-40B4-BE49-F238E27FC236}">
                <a16:creationId xmlns:a16="http://schemas.microsoft.com/office/drawing/2014/main" id="{27D574EF-9EE4-45C9-9696-AABBAA846C67}"/>
              </a:ext>
            </a:extLst>
          </p:cNvPr>
          <p:cNvSpPr txBox="1"/>
          <p:nvPr userDrawn="1"/>
        </p:nvSpPr>
        <p:spPr>
          <a:xfrm>
            <a:off x="3624746" y="9718547"/>
            <a:ext cx="62420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NCSDDC.ORG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" name="object 54">
            <a:extLst>
              <a:ext uri="{FF2B5EF4-FFF2-40B4-BE49-F238E27FC236}">
                <a16:creationId xmlns:a16="http://schemas.microsoft.com/office/drawing/2014/main" id="{4AE0658C-02BC-486E-BE07-1557D24B9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9029566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63500">
            <a:solidFill>
              <a:srgbClr val="C943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2E89690-C63F-4460-B94D-1CCE20B58FD0}"/>
              </a:ext>
            </a:extLst>
          </p:cNvPr>
          <p:cNvSpPr/>
          <p:nvPr userDrawn="1"/>
        </p:nvSpPr>
        <p:spPr>
          <a:xfrm>
            <a:off x="0" y="4922520"/>
            <a:ext cx="7772400" cy="64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400" b="1" spc="-25" dirty="0">
                <a:solidFill>
                  <a:srgbClr val="122335"/>
                </a:solidFill>
                <a:cs typeface="Calibri"/>
              </a:rPr>
              <a:t>STD </a:t>
            </a:r>
            <a:r>
              <a:rPr lang="en-US" sz="2400" b="1" spc="-30" dirty="0">
                <a:solidFill>
                  <a:srgbClr val="122335"/>
                </a:solidFill>
                <a:cs typeface="Calibri"/>
              </a:rPr>
              <a:t>PREVENTION </a:t>
            </a:r>
            <a:r>
              <a:rPr lang="en-US" sz="2400" b="1" spc="-15" dirty="0">
                <a:solidFill>
                  <a:srgbClr val="122335"/>
                </a:solidFill>
                <a:cs typeface="Calibri"/>
              </a:rPr>
              <a:t>IS</a:t>
            </a:r>
            <a:r>
              <a:rPr lang="en-US" sz="2400" b="1" spc="-114" dirty="0">
                <a:solidFill>
                  <a:srgbClr val="122335"/>
                </a:solidFill>
                <a:cs typeface="Calibri"/>
              </a:rPr>
              <a:t> </a:t>
            </a:r>
            <a:r>
              <a:rPr lang="en-US" sz="2400" b="1" spc="-40" dirty="0">
                <a:solidFill>
                  <a:srgbClr val="122335"/>
                </a:solidFill>
                <a:cs typeface="Calibri"/>
              </a:rPr>
              <a:t>EFFECTIVE</a:t>
            </a:r>
            <a:endParaRPr lang="en-US" sz="2400" dirty="0">
              <a:solidFill>
                <a:srgbClr val="122335"/>
              </a:solidFill>
              <a:cs typeface="Calibri"/>
            </a:endParaRPr>
          </a:p>
        </p:txBody>
      </p:sp>
      <p:sp>
        <p:nvSpPr>
          <p:cNvPr id="16" name="object 11">
            <a:extLst>
              <a:ext uri="{FF2B5EF4-FFF2-40B4-BE49-F238E27FC236}">
                <a16:creationId xmlns:a16="http://schemas.microsoft.com/office/drawing/2014/main" id="{BF2788BF-4762-4EFF-A90B-7FAB81DEF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94944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76200"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641B895-7149-4E6F-ABBB-EEB62DE7586C}"/>
              </a:ext>
            </a:extLst>
          </p:cNvPr>
          <p:cNvSpPr txBox="1"/>
          <p:nvPr userDrawn="1"/>
        </p:nvSpPr>
        <p:spPr>
          <a:xfrm>
            <a:off x="0" y="480536"/>
            <a:ext cx="777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rgbClr val="EF9333"/>
                </a:solidFill>
              </a:rPr>
              <a:t>INVESTING IN STD PREVENTION</a:t>
            </a:r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2448" userDrawn="1">
          <p15:clr>
            <a:srgbClr val="FBAE40"/>
          </p15:clr>
        </p15:guide>
        <p15:guide id="2" pos="288" userDrawn="1">
          <p15:clr>
            <a:srgbClr val="FBAE40"/>
          </p15:clr>
        </p15:guide>
        <p15:guide id="3" pos="4608" userDrawn="1">
          <p15:clr>
            <a:srgbClr val="FBAE40"/>
          </p15:clr>
        </p15:guide>
        <p15:guide id="4" pos="1392" userDrawn="1">
          <p15:clr>
            <a:srgbClr val="FBAE40"/>
          </p15:clr>
        </p15:guide>
        <p15:guide id="5" pos="350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B307321-20A8-453F-94A2-E9C10FC420E4}"/>
              </a:ext>
            </a:extLst>
          </p:cNvPr>
          <p:cNvSpPr/>
          <p:nvPr userDrawn="1"/>
        </p:nvSpPr>
        <p:spPr>
          <a:xfrm>
            <a:off x="0" y="7385029"/>
            <a:ext cx="7772400" cy="8640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9583D2AA-62D2-423D-9D46-348ACBB3F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041371"/>
            <a:ext cx="7772400" cy="2017624"/>
          </a:xfrm>
          <a:custGeom>
            <a:avLst/>
            <a:gdLst/>
            <a:ahLst/>
            <a:cxnLst/>
            <a:rect l="l" t="t" r="r" b="b"/>
            <a:pathLst>
              <a:path w="7772400" h="2072640">
                <a:moveTo>
                  <a:pt x="0" y="2072043"/>
                </a:moveTo>
                <a:lnTo>
                  <a:pt x="7772400" y="2072043"/>
                </a:lnTo>
                <a:lnTo>
                  <a:pt x="7772400" y="0"/>
                </a:lnTo>
                <a:lnTo>
                  <a:pt x="0" y="0"/>
                </a:lnTo>
                <a:lnTo>
                  <a:pt x="0" y="2072043"/>
                </a:lnTo>
                <a:close/>
              </a:path>
            </a:pathLst>
          </a:custGeom>
          <a:solidFill>
            <a:srgbClr val="12233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2DD67C36-6DA3-42D2-BEFA-B8713B2C5F08}"/>
              </a:ext>
            </a:extLst>
          </p:cNvPr>
          <p:cNvSpPr txBox="1"/>
          <p:nvPr userDrawn="1"/>
        </p:nvSpPr>
        <p:spPr>
          <a:xfrm>
            <a:off x="465219" y="7467600"/>
            <a:ext cx="6849981" cy="4975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solidFill>
                  <a:srgbClr val="0A1118"/>
                </a:solidFill>
                <a:latin typeface="Calibri"/>
                <a:cs typeface="Calibri"/>
              </a:rPr>
              <a:t>For more </a:t>
            </a:r>
            <a:r>
              <a:rPr sz="900" b="1" spc="-10" dirty="0">
                <a:solidFill>
                  <a:srgbClr val="0A1118"/>
                </a:solidFill>
                <a:latin typeface="Calibri"/>
                <a:cs typeface="Calibri"/>
              </a:rPr>
              <a:t>information:</a:t>
            </a:r>
            <a:endParaRPr sz="900" dirty="0">
              <a:latin typeface="Calibri"/>
              <a:cs typeface="Calibri"/>
            </a:endParaRPr>
          </a:p>
          <a:p>
            <a:pPr marL="12700" marR="5080">
              <a:lnSpc>
                <a:spcPts val="1300"/>
              </a:lnSpc>
              <a:spcBef>
                <a:spcPts val="80"/>
              </a:spcBef>
            </a:pP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Check out </a:t>
            </a:r>
            <a:r>
              <a:rPr sz="900" spc="-25" dirty="0">
                <a:solidFill>
                  <a:srgbClr val="0A1118"/>
                </a:solidFill>
                <a:latin typeface="Calibri"/>
                <a:cs typeface="Calibri"/>
              </a:rPr>
              <a:t>SPACE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Monkey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(STD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Prevention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Allocation Consequences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Estimator), </a:t>
            </a:r>
            <a:r>
              <a:rPr sz="900" dirty="0">
                <a:solidFill>
                  <a:srgbClr val="0A1118"/>
                </a:solidFill>
                <a:latin typeface="Calibri"/>
                <a:cs typeface="Calibri"/>
              </a:rPr>
              <a:t>a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tool created to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help </a:t>
            </a:r>
            <a:r>
              <a:rPr sz="900" spc="-15" dirty="0">
                <a:solidFill>
                  <a:srgbClr val="0A1118"/>
                </a:solidFill>
                <a:latin typeface="Calibri"/>
                <a:cs typeface="Calibri"/>
              </a:rPr>
              <a:t>state </a:t>
            </a:r>
            <a:r>
              <a:rPr sz="900" dirty="0">
                <a:solidFill>
                  <a:srgbClr val="0A1118"/>
                </a:solidFill>
                <a:latin typeface="Calibri"/>
                <a:cs typeface="Calibri"/>
              </a:rPr>
              <a:t>and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local STD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programs to estimate </a:t>
            </a:r>
            <a:r>
              <a:rPr sz="900" dirty="0">
                <a:solidFill>
                  <a:srgbClr val="0A1118"/>
                </a:solidFill>
                <a:latin typeface="Calibri"/>
                <a:cs typeface="Calibri"/>
              </a:rPr>
              <a:t>the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impact of changes in </a:t>
            </a:r>
            <a:r>
              <a:rPr sz="900" dirty="0">
                <a:solidFill>
                  <a:srgbClr val="0A1118"/>
                </a:solidFill>
                <a:latin typeface="Calibri"/>
                <a:cs typeface="Calibri"/>
              </a:rPr>
              <a:t>their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budgets</a:t>
            </a:r>
            <a:r>
              <a:rPr sz="900" spc="-5" dirty="0">
                <a:solidFill>
                  <a:schemeClr val="tx2"/>
                </a:solidFill>
                <a:latin typeface="Calibri"/>
                <a:cs typeface="Calibri"/>
              </a:rPr>
              <a:t>:  </a:t>
            </a:r>
            <a:r>
              <a:rPr sz="900" b="1" spc="-20" dirty="0">
                <a:solidFill>
                  <a:srgbClr val="122335"/>
                </a:solidFill>
                <a:latin typeface="Calibri"/>
                <a:cs typeface="Calibri"/>
              </a:rPr>
              <a:t>www.cdc.gov/std/program/spacemonkey</a:t>
            </a:r>
            <a:endParaRPr sz="900" dirty="0">
              <a:solidFill>
                <a:srgbClr val="122335"/>
              </a:solidFill>
              <a:latin typeface="Calibri"/>
              <a:cs typeface="Calibri"/>
            </a:endParaRP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47F736CC-A3EC-42A9-9C9F-8B265FB3F1F1}"/>
              </a:ext>
            </a:extLst>
          </p:cNvPr>
          <p:cNvSpPr txBox="1"/>
          <p:nvPr userDrawn="1"/>
        </p:nvSpPr>
        <p:spPr>
          <a:xfrm>
            <a:off x="490219" y="8199899"/>
            <a:ext cx="69913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solidFill>
                  <a:schemeClr val="bg1"/>
                </a:solidFill>
                <a:latin typeface="Calibri"/>
                <a:cs typeface="Calibri"/>
              </a:rPr>
              <a:t>References:</a:t>
            </a:r>
            <a:endParaRPr sz="11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F5400D47-73B5-4AF6-8A8D-2C4DCE7E3567}"/>
              </a:ext>
            </a:extLst>
          </p:cNvPr>
          <p:cNvSpPr txBox="1"/>
          <p:nvPr userDrawn="1"/>
        </p:nvSpPr>
        <p:spPr>
          <a:xfrm>
            <a:off x="490219" y="8420396"/>
            <a:ext cx="3328035" cy="131831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41300" marR="126364" indent="-228600">
              <a:lnSpc>
                <a:spcPts val="900"/>
              </a:lnSpc>
              <a:spcBef>
                <a:spcPts val="28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CDC.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“Sexually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Transmitted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Disease Surveillance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201</a:t>
            </a:r>
            <a:r>
              <a:rPr lang="en-US" sz="900" spc="-30" dirty="0">
                <a:solidFill>
                  <a:schemeClr val="bg1"/>
                </a:solidFill>
                <a:latin typeface="Calibri"/>
                <a:cs typeface="Calibri"/>
              </a:rPr>
              <a:t>7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.”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Available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at  </a:t>
            </a:r>
            <a:r>
              <a:rPr lang="en-US" sz="900" u="sng" spc="-25" dirty="0">
                <a:solidFill>
                  <a:schemeClr val="bg1"/>
                </a:solidFill>
                <a:latin typeface="+mn-lt"/>
                <a:cs typeface="Calibri"/>
              </a:rPr>
              <a:t>https://www.cdc.gov/std/stats17/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.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Accessed</a:t>
            </a:r>
            <a:r>
              <a:rPr sz="9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900" spc="-20" dirty="0">
                <a:solidFill>
                  <a:schemeClr val="bg1"/>
                </a:solidFill>
                <a:latin typeface="Calibri"/>
                <a:cs typeface="Calibri"/>
              </a:rPr>
              <a:t>10-31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-2018.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marR="5080" indent="-228600">
              <a:lnSpc>
                <a:spcPts val="900"/>
              </a:lnSpc>
              <a:spcBef>
                <a:spcPts val="45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Owusu-Edusei </a:t>
            </a:r>
            <a:r>
              <a:rPr sz="900" spc="-10" dirty="0">
                <a:solidFill>
                  <a:schemeClr val="bg1"/>
                </a:solidFill>
                <a:latin typeface="Calibri"/>
                <a:cs typeface="Calibri"/>
              </a:rPr>
              <a:t>K,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Chesson 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HW,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Gift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TL, et al. </a:t>
            </a:r>
            <a:r>
              <a:rPr sz="900" spc="-10" dirty="0">
                <a:solidFill>
                  <a:schemeClr val="bg1"/>
                </a:solidFill>
                <a:latin typeface="Calibri"/>
                <a:cs typeface="Calibri"/>
              </a:rPr>
              <a:t>“The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Estimated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Direct 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Medical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Cost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Selected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Sexually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Transmitted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Infections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United  States,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2008.”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Sexually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Transmitted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Diseases. 2013. 40(3):197-201. 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Available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at </a:t>
            </a:r>
            <a:r>
              <a:rPr sz="900" u="sng" spc="-25" dirty="0">
                <a:solidFill>
                  <a:schemeClr val="bg1"/>
                </a:solidFill>
                <a:latin typeface="Calibri"/>
                <a:cs typeface="Calibri"/>
              </a:rPr>
              <a:t>https://www.ncbi.nlm.nih.gov/pubmed/23403600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. 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Accessed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3-9-2018.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marR="24765" indent="-228600">
              <a:lnSpc>
                <a:spcPts val="900"/>
              </a:lnSpc>
              <a:spcBef>
                <a:spcPts val="45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CDC.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“Reported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STDs </a:t>
            </a:r>
            <a:r>
              <a:rPr sz="900" spc="-10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United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States,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2016.”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Available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at</a:t>
            </a:r>
            <a:r>
              <a:rPr lang="en-US" sz="9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u="sng" spc="-25" dirty="0">
                <a:solidFill>
                  <a:schemeClr val="bg1"/>
                </a:solidFill>
                <a:latin typeface="Calibri"/>
                <a:cs typeface="Calibri"/>
              </a:rPr>
              <a:t>https://www.cdc.gov/nchhstp/newsroom/docs/factsheets/std-trends-</a:t>
            </a:r>
            <a:r>
              <a:rPr lang="en-US" sz="900" u="sng" spc="-25" dirty="0">
                <a:solidFill>
                  <a:schemeClr val="bg1"/>
                </a:solidFill>
                <a:latin typeface="Calibri"/>
                <a:cs typeface="Calibri"/>
              </a:rPr>
              <a:t>508.pdf</a:t>
            </a:r>
            <a:r>
              <a:rPr lang="en-US" sz="900" spc="-25" dirty="0">
                <a:solidFill>
                  <a:schemeClr val="bg1"/>
                </a:solidFill>
                <a:latin typeface="Calibri"/>
                <a:cs typeface="Calibri"/>
              </a:rPr>
              <a:t>.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Accessed</a:t>
            </a:r>
            <a:r>
              <a:rPr sz="900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3-9-2018.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716726A5-4C0D-4D34-9F10-E18AB6D8C17B}"/>
              </a:ext>
            </a:extLst>
          </p:cNvPr>
          <p:cNvSpPr txBox="1"/>
          <p:nvPr userDrawn="1"/>
        </p:nvSpPr>
        <p:spPr>
          <a:xfrm>
            <a:off x="3995420" y="8420396"/>
            <a:ext cx="3317875" cy="101981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41300" marR="5080" indent="-228600">
              <a:lnSpc>
                <a:spcPts val="900"/>
              </a:lnSpc>
              <a:spcBef>
                <a:spcPts val="280"/>
              </a:spcBef>
              <a:buAutoNum type="arabicPeriod" startAt="4"/>
              <a:tabLst>
                <a:tab pos="240665" algn="l"/>
                <a:tab pos="241300" algn="l"/>
              </a:tabLst>
            </a:pP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Chesson 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HW,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Ludovic JA, Berruti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AA, et al.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“Methods for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Sexually 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Transmitted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Disease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Prevention Programs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Estimate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Health and  Medical Cost Impact Changes </a:t>
            </a:r>
            <a:r>
              <a:rPr sz="900" spc="-10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Their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Budget.”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Sexually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Transmitted 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Diseases. 2018. 45(1):2-7.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Available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at </a:t>
            </a:r>
            <a:r>
              <a:rPr sz="900" u="sng" spc="-25" dirty="0">
                <a:solidFill>
                  <a:schemeClr val="bg1"/>
                </a:solidFill>
                <a:latin typeface="Calibri"/>
                <a:cs typeface="Calibri"/>
              </a:rPr>
              <a:t>https://www.ncbi.nlm.nih.gov/  </a:t>
            </a:r>
            <a:r>
              <a:rPr sz="900" u="sng" spc="-20" dirty="0">
                <a:solidFill>
                  <a:schemeClr val="bg1"/>
                </a:solidFill>
                <a:latin typeface="Calibri"/>
                <a:cs typeface="Calibri"/>
              </a:rPr>
              <a:t>pubmed/29240632</a:t>
            </a:r>
            <a:r>
              <a:rPr lang="en-US" sz="900" spc="-20" dirty="0">
                <a:solidFill>
                  <a:schemeClr val="bg1"/>
                </a:solidFill>
                <a:latin typeface="Calibri"/>
                <a:cs typeface="Calibri"/>
              </a:rPr>
              <a:t>.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 Accessed</a:t>
            </a:r>
            <a:r>
              <a:rPr sz="9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3-9-2018.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marR="288290" indent="-228600" algn="just">
              <a:lnSpc>
                <a:spcPts val="900"/>
              </a:lnSpc>
              <a:spcBef>
                <a:spcPts val="450"/>
              </a:spcBef>
              <a:buAutoNum type="arabicPeriod" startAt="4"/>
              <a:tabLst>
                <a:tab pos="241300" algn="l"/>
              </a:tabLst>
            </a:pP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CDC.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Data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estimated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using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“S.P.A.C.E.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Monkey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1.0.”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Available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at  </a:t>
            </a:r>
            <a:r>
              <a:rPr sz="900" u="sng" spc="-25" dirty="0">
                <a:solidFill>
                  <a:schemeClr val="bg1"/>
                </a:solidFill>
                <a:latin typeface="Calibri"/>
                <a:cs typeface="Calibri"/>
              </a:rPr>
              <a:t>https://www.cdc.gov/std/program/spacemonkey/default.htm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.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Accessed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3-9-2018.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" name="bk object 18">
            <a:extLst>
              <a:ext uri="{FF2B5EF4-FFF2-40B4-BE49-F238E27FC236}">
                <a16:creationId xmlns:a16="http://schemas.microsoft.com/office/drawing/2014/main" id="{E3D48965-036A-4A42-B004-20DD2DC7F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7391400"/>
            <a:ext cx="7772400" cy="0"/>
          </a:xfrm>
          <a:custGeom>
            <a:avLst/>
            <a:gdLst/>
            <a:ahLst/>
            <a:cxnLst/>
            <a:rect l="l" t="t" r="r" b="b"/>
            <a:pathLst>
              <a:path w="4434205">
                <a:moveTo>
                  <a:pt x="0" y="0"/>
                </a:moveTo>
                <a:lnTo>
                  <a:pt x="4433846" y="0"/>
                </a:lnTo>
              </a:path>
            </a:pathLst>
          </a:custGeom>
          <a:ln w="12700">
            <a:solidFill>
              <a:srgbClr val="C943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C601364-1B02-4C4F-A4FD-0D8AE29FEC7B}"/>
              </a:ext>
            </a:extLst>
          </p:cNvPr>
          <p:cNvGrpSpPr/>
          <p:nvPr userDrawn="1"/>
        </p:nvGrpSpPr>
        <p:grpSpPr>
          <a:xfrm>
            <a:off x="0" y="152400"/>
            <a:ext cx="7772400" cy="1060256"/>
            <a:chOff x="0" y="1818444"/>
            <a:chExt cx="7772400" cy="1060256"/>
          </a:xfrm>
        </p:grpSpPr>
        <p:sp>
          <p:nvSpPr>
            <p:cNvPr id="10" name="object 9">
              <a:extLst>
                <a:ext uri="{FF2B5EF4-FFF2-40B4-BE49-F238E27FC236}">
                  <a16:creationId xmlns:a16="http://schemas.microsoft.com/office/drawing/2014/main" id="{716EADA3-BA42-4F11-9F5E-1B4F46139EED}"/>
                </a:ext>
              </a:extLst>
            </p:cNvPr>
            <p:cNvSpPr txBox="1"/>
            <p:nvPr/>
          </p:nvSpPr>
          <p:spPr>
            <a:xfrm>
              <a:off x="0" y="2199444"/>
              <a:ext cx="7772400" cy="67925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457200" tIns="22860" rIns="0" bIns="0" rtlCol="0" anchor="ctr">
              <a:noAutofit/>
            </a:bodyPr>
            <a:lstStyle/>
            <a:p>
              <a:pPr marL="12700" marR="5080">
                <a:lnSpc>
                  <a:spcPts val="1900"/>
                </a:lnSpc>
                <a:spcBef>
                  <a:spcPts val="180"/>
                </a:spcBef>
              </a:pPr>
              <a:endParaRPr sz="1600" dirty="0">
                <a:latin typeface="Calibri"/>
                <a:cs typeface="Calibri"/>
              </a:endParaRPr>
            </a:p>
          </p:txBody>
        </p:sp>
        <p:sp>
          <p:nvSpPr>
            <p:cNvPr id="11" name="object 51">
              <a:extLst>
                <a:ext uri="{FF2B5EF4-FFF2-40B4-BE49-F238E27FC236}">
                  <a16:creationId xmlns:a16="http://schemas.microsoft.com/office/drawing/2014/main" id="{A0A09C6C-5694-4D6B-A382-E6159D112A2E}"/>
                </a:ext>
              </a:extLst>
            </p:cNvPr>
            <p:cNvSpPr txBox="1"/>
            <p:nvPr/>
          </p:nvSpPr>
          <p:spPr>
            <a:xfrm>
              <a:off x="0" y="1818444"/>
              <a:ext cx="7772400" cy="25904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600" spc="-5" dirty="0">
                  <a:solidFill>
                    <a:schemeClr val="bg1">
                      <a:lumMod val="85000"/>
                    </a:schemeClr>
                  </a:solidFill>
                  <a:latin typeface="Calibri"/>
                  <a:cs typeface="Calibri"/>
                </a:rPr>
                <a:t>///////////////////////////////////////////////////////////////////</a:t>
              </a:r>
              <a:r>
                <a:rPr lang="en-US" sz="1600" spc="-5" dirty="0">
                  <a:solidFill>
                    <a:srgbClr val="FFFFFF">
                      <a:lumMod val="85000"/>
                    </a:srgbClr>
                  </a:solidFill>
                  <a:cs typeface="Calibri"/>
                </a:rPr>
                <a:t>///////////////////////////////// </a:t>
              </a:r>
              <a:endParaRPr lang="en-US" sz="1900" b="1" spc="-15" dirty="0">
                <a:solidFill>
                  <a:srgbClr val="CE4312"/>
                </a:solidFill>
                <a:latin typeface="Calibri"/>
                <a:cs typeface="Calibri"/>
              </a:endParaRPr>
            </a:p>
          </p:txBody>
        </p:sp>
        <p:sp>
          <p:nvSpPr>
            <p:cNvPr id="12" name="object 54">
              <a:extLst>
                <a:ext uri="{FF2B5EF4-FFF2-40B4-BE49-F238E27FC236}">
                  <a16:creationId xmlns:a16="http://schemas.microsoft.com/office/drawing/2014/main" id="{AA0B9A70-7C34-4A39-A8ED-8BBE34137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0" y="2194560"/>
              <a:ext cx="7772400" cy="0"/>
            </a:xfrm>
            <a:custGeom>
              <a:avLst/>
              <a:gdLst/>
              <a:ahLst/>
              <a:cxnLst/>
              <a:rect l="l" t="t" r="r" b="b"/>
              <a:pathLst>
                <a:path w="7772400">
                  <a:moveTo>
                    <a:pt x="0" y="0"/>
                  </a:moveTo>
                  <a:lnTo>
                    <a:pt x="7772400" y="0"/>
                  </a:lnTo>
                </a:path>
              </a:pathLst>
            </a:custGeom>
            <a:ln w="63500">
              <a:solidFill>
                <a:srgbClr val="EF9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133119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448">
          <p15:clr>
            <a:srgbClr val="FBAE40"/>
          </p15:clr>
        </p15:guide>
        <p15:guide id="2" pos="288">
          <p15:clr>
            <a:srgbClr val="FBAE40"/>
          </p15:clr>
        </p15:guide>
        <p15:guide id="3" pos="4608">
          <p15:clr>
            <a:srgbClr val="FBAE40"/>
          </p15:clr>
        </p15:guide>
        <p15:guide id="4" pos="1392">
          <p15:clr>
            <a:srgbClr val="FBAE40"/>
          </p15:clr>
        </p15:guide>
        <p15:guide id="5" pos="3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1223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1223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9278" y="255905"/>
            <a:ext cx="6491605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rgbClr val="1223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2764" y="1911544"/>
            <a:ext cx="6706870" cy="2830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1">
            <a:extLst>
              <a:ext uri="{FF2B5EF4-FFF2-40B4-BE49-F238E27FC236}">
                <a16:creationId xmlns:a16="http://schemas.microsoft.com/office/drawing/2014/main" id="{E1ECEEA5-0164-46F2-BF98-678C657473B4}"/>
              </a:ext>
            </a:extLst>
          </p:cNvPr>
          <p:cNvSpPr txBox="1"/>
          <p:nvPr/>
        </p:nvSpPr>
        <p:spPr>
          <a:xfrm>
            <a:off x="445655" y="1905000"/>
            <a:ext cx="6858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solidFill>
                  <a:srgbClr val="CE4312"/>
                </a:solidFill>
                <a:latin typeface="Calibri"/>
                <a:cs typeface="Calibri"/>
              </a:rPr>
              <a:t>[INSERT </a:t>
            </a:r>
            <a:r>
              <a:rPr lang="en-US" sz="2800" b="1" spc="-10" dirty="0">
                <a:solidFill>
                  <a:srgbClr val="CE4312"/>
                </a:solidFill>
                <a:latin typeface="Calibri"/>
                <a:cs typeface="Calibri"/>
              </a:rPr>
              <a:t>YOUR</a:t>
            </a:r>
            <a:r>
              <a:rPr lang="en-US" sz="2800" b="1" spc="5" dirty="0">
                <a:solidFill>
                  <a:srgbClr val="CE4312"/>
                </a:solidFill>
                <a:latin typeface="Calibri"/>
                <a:cs typeface="Calibri"/>
              </a:rPr>
              <a:t> </a:t>
            </a:r>
            <a:r>
              <a:rPr lang="en-US" sz="2800" b="1" spc="-10" dirty="0">
                <a:solidFill>
                  <a:srgbClr val="CE4312"/>
                </a:solidFill>
                <a:latin typeface="Calibri"/>
                <a:cs typeface="Calibri"/>
              </a:rPr>
              <a:t>JURISDICTION]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163F11-D839-4110-97DD-BB8245E6DADD}"/>
              </a:ext>
            </a:extLst>
          </p:cNvPr>
          <p:cNvSpPr/>
          <p:nvPr/>
        </p:nvSpPr>
        <p:spPr>
          <a:xfrm>
            <a:off x="0" y="7025640"/>
            <a:ext cx="7772400" cy="1584960"/>
          </a:xfrm>
          <a:prstGeom prst="rect">
            <a:avLst/>
          </a:prstGeom>
          <a:solidFill>
            <a:srgbClr val="EF9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lvl="0" indent="356235" algn="ctr">
              <a:lnSpc>
                <a:spcPts val="2200"/>
              </a:lnSpc>
              <a:spcBef>
                <a:spcPts val="540"/>
              </a:spcBef>
            </a:pP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STD </a:t>
            </a:r>
            <a:r>
              <a:rPr lang="en-US" sz="2000" b="1" spc="-35" dirty="0">
                <a:solidFill>
                  <a:srgbClr val="0A1118"/>
                </a:solidFill>
                <a:cs typeface="Calibri"/>
              </a:rPr>
              <a:t>program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funding </a:t>
            </a:r>
            <a:r>
              <a:rPr lang="en-US" sz="2000" b="1" spc="-20" dirty="0">
                <a:solidFill>
                  <a:srgbClr val="0A1118"/>
                </a:solidFill>
                <a:cs typeface="Calibri"/>
              </a:rPr>
              <a:t>has </a:t>
            </a:r>
            <a:r>
              <a:rPr lang="en-US" sz="2000" b="1" dirty="0">
                <a:solidFill>
                  <a:srgbClr val="0A1118"/>
                </a:solidFill>
                <a:cs typeface="Calibri"/>
              </a:rPr>
              <a:t>a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direct impact </a:t>
            </a:r>
            <a:r>
              <a:rPr lang="en-US" sz="2000" b="1" spc="-15" dirty="0">
                <a:solidFill>
                  <a:srgbClr val="0A1118"/>
                </a:solidFill>
                <a:cs typeface="Calibri"/>
              </a:rPr>
              <a:t>on </a:t>
            </a:r>
            <a:r>
              <a:rPr lang="en-US" sz="2000" b="1" spc="-35" dirty="0">
                <a:solidFill>
                  <a:srgbClr val="0A1118"/>
                </a:solidFill>
                <a:cs typeface="Calibri"/>
              </a:rPr>
              <a:t>STD </a:t>
            </a:r>
            <a:r>
              <a:rPr lang="en-US" sz="2000" b="1" spc="-40" dirty="0">
                <a:solidFill>
                  <a:srgbClr val="0A1118"/>
                </a:solidFill>
                <a:cs typeface="Calibri"/>
              </a:rPr>
              <a:t>rates </a:t>
            </a:r>
            <a:r>
              <a:rPr lang="en-US" sz="2000" b="1" spc="-20" dirty="0">
                <a:solidFill>
                  <a:srgbClr val="0A1118"/>
                </a:solidFill>
                <a:cs typeface="Calibri"/>
              </a:rPr>
              <a:t>and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medical spending </a:t>
            </a:r>
            <a:r>
              <a:rPr lang="en-US" sz="2000" b="1" spc="-15" dirty="0">
                <a:solidFill>
                  <a:srgbClr val="0A1118"/>
                </a:solidFill>
                <a:cs typeface="Calibri"/>
              </a:rPr>
              <a:t>in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[insert your</a:t>
            </a:r>
            <a:r>
              <a:rPr lang="en-US" sz="2000" b="1" spc="-180" dirty="0">
                <a:solidFill>
                  <a:srgbClr val="0A1118"/>
                </a:solidFill>
                <a:cs typeface="Calibri"/>
              </a:rPr>
              <a:t>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jurisdiction]</a:t>
            </a:r>
            <a:endParaRPr lang="en-US" sz="2000" b="1" dirty="0">
              <a:solidFill>
                <a:srgbClr val="000000"/>
              </a:solidFill>
              <a:cs typeface="Calibri"/>
            </a:endParaRPr>
          </a:p>
        </p:txBody>
      </p:sp>
      <p:pic>
        <p:nvPicPr>
          <p:cNvPr id="6" name="Picture 5" descr="Decorative image">
            <a:extLst>
              <a:ext uri="{FF2B5EF4-FFF2-40B4-BE49-F238E27FC236}">
                <a16:creationId xmlns:a16="http://schemas.microsoft.com/office/drawing/2014/main" id="{5664A632-F969-46B5-AF13-79819CB50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907"/>
          <a:stretch/>
        </p:blipFill>
        <p:spPr>
          <a:xfrm>
            <a:off x="6554991" y="7924800"/>
            <a:ext cx="1217409" cy="1188720"/>
          </a:xfrm>
          <a:prstGeom prst="rect">
            <a:avLst/>
          </a:prstGeom>
        </p:spPr>
      </p:pic>
      <p:sp>
        <p:nvSpPr>
          <p:cNvPr id="2" name="object 53">
            <a:extLst>
              <a:ext uri="{FF2B5EF4-FFF2-40B4-BE49-F238E27FC236}">
                <a16:creationId xmlns:a16="http://schemas.microsoft.com/office/drawing/2014/main" id="{C799C2DC-FD04-4667-B5F9-021FCC26E830}"/>
              </a:ext>
            </a:extLst>
          </p:cNvPr>
          <p:cNvSpPr txBox="1"/>
          <p:nvPr/>
        </p:nvSpPr>
        <p:spPr>
          <a:xfrm>
            <a:off x="5075745" y="9133890"/>
            <a:ext cx="1238885" cy="5219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 marL="186690">
              <a:lnSpc>
                <a:spcPct val="100000"/>
              </a:lnSpc>
              <a:spcBef>
                <a:spcPts val="620"/>
              </a:spcBef>
            </a:pPr>
            <a:r>
              <a:rPr sz="800" b="1" spc="5" dirty="0">
                <a:solidFill>
                  <a:srgbClr val="854509"/>
                </a:solidFill>
                <a:latin typeface="Calibri"/>
                <a:cs typeface="Calibri"/>
              </a:rPr>
              <a:t>[YOUR </a:t>
            </a: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LOGO</a:t>
            </a:r>
            <a:r>
              <a:rPr sz="800" b="1" spc="35" dirty="0">
                <a:solidFill>
                  <a:srgbClr val="854509"/>
                </a:solidFill>
                <a:latin typeface="Calibri"/>
                <a:cs typeface="Calibri"/>
              </a:rPr>
              <a:t> </a:t>
            </a: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HERE]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3" name="object 48">
            <a:extLst>
              <a:ext uri="{FF2B5EF4-FFF2-40B4-BE49-F238E27FC236}">
                <a16:creationId xmlns:a16="http://schemas.microsoft.com/office/drawing/2014/main" id="{D865CD8D-B13B-4251-B220-AD1FC8DE089C}"/>
              </a:ext>
            </a:extLst>
          </p:cNvPr>
          <p:cNvSpPr txBox="1"/>
          <p:nvPr/>
        </p:nvSpPr>
        <p:spPr>
          <a:xfrm>
            <a:off x="5420277" y="9718547"/>
            <a:ext cx="54991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5" dirty="0">
                <a:solidFill>
                  <a:srgbClr val="854509"/>
                </a:solidFill>
                <a:latin typeface="Calibri"/>
                <a:cs typeface="Calibri"/>
              </a:rPr>
              <a:t>[YOUR</a:t>
            </a:r>
            <a:r>
              <a:rPr sz="800" b="1" spc="-10" dirty="0">
                <a:solidFill>
                  <a:srgbClr val="854509"/>
                </a:solidFill>
                <a:latin typeface="Calibri"/>
                <a:cs typeface="Calibri"/>
              </a:rPr>
              <a:t> </a:t>
            </a: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URL]</a:t>
            </a:r>
            <a:endParaRPr sz="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3686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 descr="Decorative image">
            <a:extLst>
              <a:ext uri="{FF2B5EF4-FFF2-40B4-BE49-F238E27FC236}">
                <a16:creationId xmlns:a16="http://schemas.microsoft.com/office/drawing/2014/main" id="{1ACA14F5-3E07-4E48-A03B-B04641E28B06}"/>
              </a:ext>
            </a:extLst>
          </p:cNvPr>
          <p:cNvCxnSpPr/>
          <p:nvPr/>
        </p:nvCxnSpPr>
        <p:spPr>
          <a:xfrm>
            <a:off x="0" y="1524000"/>
            <a:ext cx="7772400" cy="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 descr="Decorative image">
            <a:extLst>
              <a:ext uri="{FF2B5EF4-FFF2-40B4-BE49-F238E27FC236}">
                <a16:creationId xmlns:a16="http://schemas.microsoft.com/office/drawing/2014/main" id="{19ADE223-D654-4FE1-B54D-406DDF576945}"/>
              </a:ext>
            </a:extLst>
          </p:cNvPr>
          <p:cNvCxnSpPr/>
          <p:nvPr/>
        </p:nvCxnSpPr>
        <p:spPr>
          <a:xfrm>
            <a:off x="0" y="1600200"/>
            <a:ext cx="7772400" cy="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 descr="Decorative image">
            <a:extLst>
              <a:ext uri="{FF2B5EF4-FFF2-40B4-BE49-F238E27FC236}">
                <a16:creationId xmlns:a16="http://schemas.microsoft.com/office/drawing/2014/main" id="{B423F779-0975-4EE5-8CAB-EAB483974795}"/>
              </a:ext>
            </a:extLst>
          </p:cNvPr>
          <p:cNvCxnSpPr/>
          <p:nvPr/>
        </p:nvCxnSpPr>
        <p:spPr>
          <a:xfrm>
            <a:off x="5562600" y="1524000"/>
            <a:ext cx="0" cy="301752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 descr="Decorative image">
            <a:extLst>
              <a:ext uri="{FF2B5EF4-FFF2-40B4-BE49-F238E27FC236}">
                <a16:creationId xmlns:a16="http://schemas.microsoft.com/office/drawing/2014/main" id="{3D78EBEE-9082-488D-8B65-D03DE6D09FA8}"/>
              </a:ext>
            </a:extLst>
          </p:cNvPr>
          <p:cNvCxnSpPr/>
          <p:nvPr/>
        </p:nvCxnSpPr>
        <p:spPr>
          <a:xfrm>
            <a:off x="3886200" y="1600200"/>
            <a:ext cx="0" cy="301752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 descr="Decorative image">
            <a:extLst>
              <a:ext uri="{FF2B5EF4-FFF2-40B4-BE49-F238E27FC236}">
                <a16:creationId xmlns:a16="http://schemas.microsoft.com/office/drawing/2014/main" id="{EC28E0C3-FD89-4742-A830-57016A555D3F}"/>
              </a:ext>
            </a:extLst>
          </p:cNvPr>
          <p:cNvCxnSpPr/>
          <p:nvPr/>
        </p:nvCxnSpPr>
        <p:spPr>
          <a:xfrm>
            <a:off x="2209800" y="1600200"/>
            <a:ext cx="0" cy="301752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bject 44">
            <a:extLst>
              <a:ext uri="{FF2B5EF4-FFF2-40B4-BE49-F238E27FC236}">
                <a16:creationId xmlns:a16="http://schemas.microsoft.com/office/drawing/2014/main" id="{320B70A2-139D-4C8E-994E-DAB2CAE0BC13}"/>
              </a:ext>
            </a:extLst>
          </p:cNvPr>
          <p:cNvSpPr txBox="1"/>
          <p:nvPr/>
        </p:nvSpPr>
        <p:spPr>
          <a:xfrm>
            <a:off x="457200" y="762000"/>
            <a:ext cx="6857999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A1118"/>
                </a:solidFill>
                <a:latin typeface="Calibri"/>
                <a:cs typeface="Calibri"/>
              </a:rPr>
              <a:t>An </a:t>
            </a:r>
            <a:r>
              <a:rPr sz="1400" b="1" spc="-5" dirty="0">
                <a:solidFill>
                  <a:srgbClr val="0A1118"/>
                </a:solidFill>
                <a:latin typeface="Calibri"/>
                <a:cs typeface="Calibri"/>
              </a:rPr>
              <a:t>STD </a:t>
            </a:r>
            <a:r>
              <a:rPr sz="1400" b="1" spc="-10" dirty="0">
                <a:solidFill>
                  <a:srgbClr val="0A1118"/>
                </a:solidFill>
                <a:latin typeface="Calibri"/>
                <a:cs typeface="Calibri"/>
              </a:rPr>
              <a:t>program budget </a:t>
            </a:r>
            <a:r>
              <a:rPr sz="1400" b="1" spc="-5" dirty="0">
                <a:solidFill>
                  <a:srgbClr val="0A1118"/>
                </a:solidFill>
                <a:latin typeface="Calibri"/>
                <a:cs typeface="Calibri"/>
              </a:rPr>
              <a:t>[increase/decrease] of </a:t>
            </a:r>
            <a:r>
              <a:rPr sz="1400" b="1" dirty="0">
                <a:solidFill>
                  <a:srgbClr val="0A1118"/>
                </a:solidFill>
                <a:latin typeface="Calibri"/>
                <a:cs typeface="Calibri"/>
              </a:rPr>
              <a:t>[insert </a:t>
            </a:r>
            <a:r>
              <a:rPr sz="1400" b="1" spc="-5" dirty="0">
                <a:solidFill>
                  <a:srgbClr val="0A1118"/>
                </a:solidFill>
                <a:latin typeface="Calibri"/>
                <a:cs typeface="Calibri"/>
              </a:rPr>
              <a:t>dollar amount] </a:t>
            </a:r>
            <a:r>
              <a:rPr sz="1400" b="1" spc="-10" dirty="0">
                <a:solidFill>
                  <a:srgbClr val="0A1118"/>
                </a:solidFill>
                <a:latin typeface="Calibri"/>
                <a:cs typeface="Calibri"/>
              </a:rPr>
              <a:t>would </a:t>
            </a:r>
            <a:r>
              <a:rPr sz="1400" b="1" spc="-5" dirty="0">
                <a:solidFill>
                  <a:srgbClr val="0A1118"/>
                </a:solidFill>
                <a:latin typeface="Calibri"/>
                <a:cs typeface="Calibri"/>
              </a:rPr>
              <a:t>result</a:t>
            </a:r>
            <a:r>
              <a:rPr sz="1400" b="1" spc="75" dirty="0">
                <a:solidFill>
                  <a:srgbClr val="0A1118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A1118"/>
                </a:solidFill>
                <a:latin typeface="Calibri"/>
                <a:cs typeface="Calibri"/>
              </a:rPr>
              <a:t>in</a:t>
            </a:r>
            <a:r>
              <a:rPr sz="1400" b="1" spc="-7" baseline="31746" dirty="0">
                <a:solidFill>
                  <a:srgbClr val="0A1118"/>
                </a:solidFill>
                <a:latin typeface="Calibri"/>
                <a:cs typeface="Calibri"/>
              </a:rPr>
              <a:t>5</a:t>
            </a:r>
            <a:r>
              <a:rPr sz="1400" b="1" spc="-5" dirty="0">
                <a:solidFill>
                  <a:srgbClr val="0A1118"/>
                </a:solidFill>
                <a:latin typeface="Calibri"/>
                <a:cs typeface="Calibri"/>
              </a:rPr>
              <a:t>:</a:t>
            </a:r>
            <a:endParaRPr sz="1400" b="1" dirty="0">
              <a:latin typeface="Calibri"/>
              <a:cs typeface="Calibri"/>
            </a:endParaRPr>
          </a:p>
        </p:txBody>
      </p:sp>
      <p:grpSp>
        <p:nvGrpSpPr>
          <p:cNvPr id="7" name="Group 6" descr="Decorative image">
            <a:extLst>
              <a:ext uri="{FF2B5EF4-FFF2-40B4-BE49-F238E27FC236}">
                <a16:creationId xmlns:a16="http://schemas.microsoft.com/office/drawing/2014/main" id="{69870533-1554-46A4-8BF3-A56647E61B6D}"/>
              </a:ext>
            </a:extLst>
          </p:cNvPr>
          <p:cNvGrpSpPr/>
          <p:nvPr/>
        </p:nvGrpSpPr>
        <p:grpSpPr>
          <a:xfrm>
            <a:off x="2209800" y="4876800"/>
            <a:ext cx="5577840" cy="76200"/>
            <a:chOff x="2209800" y="4648200"/>
            <a:chExt cx="5486400" cy="762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C48D064-897B-43CF-8ABC-847100AAD69D}"/>
                </a:ext>
              </a:extLst>
            </p:cNvPr>
            <p:cNvCxnSpPr/>
            <p:nvPr/>
          </p:nvCxnSpPr>
          <p:spPr>
            <a:xfrm>
              <a:off x="2209800" y="4648200"/>
              <a:ext cx="5486400" cy="0"/>
            </a:xfrm>
            <a:prstGeom prst="line">
              <a:avLst/>
            </a:prstGeom>
            <a:ln w="15875">
              <a:solidFill>
                <a:srgbClr val="C9431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B8E84A7-27B3-4E4E-B663-5EBC39568C11}"/>
                </a:ext>
              </a:extLst>
            </p:cNvPr>
            <p:cNvCxnSpPr/>
            <p:nvPr/>
          </p:nvCxnSpPr>
          <p:spPr>
            <a:xfrm>
              <a:off x="2209800" y="4724400"/>
              <a:ext cx="5486400" cy="0"/>
            </a:xfrm>
            <a:prstGeom prst="line">
              <a:avLst/>
            </a:prstGeom>
            <a:ln w="15875">
              <a:solidFill>
                <a:srgbClr val="C9431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39183A11-4D9C-48DB-B7A2-11A2728315BE}"/>
              </a:ext>
            </a:extLst>
          </p:cNvPr>
          <p:cNvSpPr>
            <a:spLocks noChangeAspect="1"/>
          </p:cNvSpPr>
          <p:nvPr/>
        </p:nvSpPr>
        <p:spPr>
          <a:xfrm>
            <a:off x="1066800" y="1295400"/>
            <a:ext cx="548640" cy="548640"/>
          </a:xfrm>
          <a:prstGeom prst="ellipse">
            <a:avLst/>
          </a:prstGeom>
          <a:solidFill>
            <a:srgbClr val="EF9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60000"/>
              </a:lnSpc>
            </a:pPr>
            <a:r>
              <a:rPr lang="en-US" dirty="0"/>
              <a:t>1</a:t>
            </a:r>
          </a:p>
          <a:p>
            <a:pPr algn="ctr">
              <a:lnSpc>
                <a:spcPct val="60000"/>
              </a:lnSpc>
            </a:pPr>
            <a:r>
              <a:rPr lang="en-US" sz="1200" dirty="0"/>
              <a:t>year</a:t>
            </a:r>
          </a:p>
        </p:txBody>
      </p:sp>
      <p:sp>
        <p:nvSpPr>
          <p:cNvPr id="10" name="object 27">
            <a:extLst>
              <a:ext uri="{FF2B5EF4-FFF2-40B4-BE49-F238E27FC236}">
                <a16:creationId xmlns:a16="http://schemas.microsoft.com/office/drawing/2014/main" id="{016274A1-851D-421B-B6B8-AD78ADFAF705}"/>
              </a:ext>
            </a:extLst>
          </p:cNvPr>
          <p:cNvSpPr txBox="1"/>
          <p:nvPr/>
        </p:nvSpPr>
        <p:spPr>
          <a:xfrm>
            <a:off x="457200" y="1905000"/>
            <a:ext cx="1752600" cy="511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90000"/>
              </a:lnSpc>
            </a:pPr>
            <a:r>
              <a:rPr sz="1400" b="1" spc="-5" dirty="0">
                <a:solidFill>
                  <a:srgbClr val="52AEE4"/>
                </a:solidFill>
                <a:latin typeface="Calibri"/>
                <a:cs typeface="Calibri"/>
              </a:rPr>
              <a:t>Over </a:t>
            </a:r>
            <a:r>
              <a:rPr sz="1400" b="1" dirty="0">
                <a:solidFill>
                  <a:srgbClr val="52AEE4"/>
                </a:solidFill>
                <a:latin typeface="Calibri"/>
                <a:cs typeface="Calibri"/>
              </a:rPr>
              <a:t>the </a:t>
            </a:r>
            <a:r>
              <a:rPr sz="1400" b="1" spc="-15" dirty="0">
                <a:solidFill>
                  <a:srgbClr val="52AEE4"/>
                </a:solidFill>
                <a:latin typeface="Calibri"/>
                <a:cs typeface="Calibri"/>
              </a:rPr>
              <a:t>first </a:t>
            </a:r>
            <a:r>
              <a:rPr sz="1400" b="1" spc="-25" dirty="0">
                <a:solidFill>
                  <a:srgbClr val="52AEE4"/>
                </a:solidFill>
                <a:latin typeface="Calibri"/>
                <a:cs typeface="Calibri"/>
              </a:rPr>
              <a:t>year, </a:t>
            </a:r>
            <a:br>
              <a:rPr lang="en-US" sz="1200" b="1" spc="-25" dirty="0">
                <a:solidFill>
                  <a:srgbClr val="57575A"/>
                </a:solidFill>
                <a:latin typeface="Calibri"/>
                <a:cs typeface="Calibri"/>
              </a:rPr>
            </a:br>
            <a:r>
              <a:rPr sz="1200" b="1" spc="-2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75A"/>
                </a:solidFill>
                <a:latin typeface="Calibri"/>
                <a:cs typeface="Calibri"/>
              </a:rPr>
              <a:t>an </a:t>
            </a:r>
            <a:r>
              <a:rPr sz="1000" spc="-10" dirty="0">
                <a:solidFill>
                  <a:srgbClr val="57575A"/>
                </a:solidFill>
                <a:latin typeface="Calibri"/>
                <a:cs typeface="Calibri"/>
              </a:rPr>
              <a:t>estimated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[increase/  decrease] in cases</a:t>
            </a:r>
            <a:r>
              <a:rPr sz="1000" spc="-3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of: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1" name="object 27">
            <a:extLst>
              <a:ext uri="{FF2B5EF4-FFF2-40B4-BE49-F238E27FC236}">
                <a16:creationId xmlns:a16="http://schemas.microsoft.com/office/drawing/2014/main" id="{A4E6B3A3-67D0-4725-9B9D-40D823795A8D}"/>
              </a:ext>
            </a:extLst>
          </p:cNvPr>
          <p:cNvSpPr txBox="1"/>
          <p:nvPr/>
        </p:nvSpPr>
        <p:spPr>
          <a:xfrm>
            <a:off x="712153" y="2465468"/>
            <a:ext cx="1242695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 algn="ctr">
              <a:lnSpc>
                <a:spcPct val="100000"/>
              </a:lnSpc>
              <a:spcBef>
                <a:spcPts val="405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marL="19685" algn="ctr">
              <a:lnSpc>
                <a:spcPct val="100000"/>
              </a:lnSpc>
              <a:spcBef>
                <a:spcPts val="40"/>
              </a:spcBef>
            </a:pP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syphilis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2" name="object 28">
            <a:extLst>
              <a:ext uri="{FF2B5EF4-FFF2-40B4-BE49-F238E27FC236}">
                <a16:creationId xmlns:a16="http://schemas.microsoft.com/office/drawing/2014/main" id="{F88C50A8-D8F3-468F-8B28-F7624CBAB580}"/>
              </a:ext>
            </a:extLst>
          </p:cNvPr>
          <p:cNvSpPr txBox="1"/>
          <p:nvPr/>
        </p:nvSpPr>
        <p:spPr>
          <a:xfrm>
            <a:off x="1078548" y="2934511"/>
            <a:ext cx="509905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gonorrhea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3" name="object 29">
            <a:extLst>
              <a:ext uri="{FF2B5EF4-FFF2-40B4-BE49-F238E27FC236}">
                <a16:creationId xmlns:a16="http://schemas.microsoft.com/office/drawing/2014/main" id="{EC8E29C4-D373-47B5-A575-B55087067762}"/>
              </a:ext>
            </a:extLst>
          </p:cNvPr>
          <p:cNvSpPr txBox="1"/>
          <p:nvPr/>
        </p:nvSpPr>
        <p:spPr>
          <a:xfrm>
            <a:off x="1085533" y="3417111"/>
            <a:ext cx="49593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chlamydia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4" name="object 30">
            <a:extLst>
              <a:ext uri="{FF2B5EF4-FFF2-40B4-BE49-F238E27FC236}">
                <a16:creationId xmlns:a16="http://schemas.microsoft.com/office/drawing/2014/main" id="{DD5A3601-B55B-41D8-AB86-C687560EEACB}"/>
              </a:ext>
            </a:extLst>
          </p:cNvPr>
          <p:cNvSpPr txBox="1"/>
          <p:nvPr/>
        </p:nvSpPr>
        <p:spPr>
          <a:xfrm>
            <a:off x="845503" y="3899711"/>
            <a:ext cx="97599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STD-attributable</a:t>
            </a:r>
            <a:r>
              <a:rPr sz="9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HIV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1A6BC88-7BA0-4F27-8CED-445FF9073850}"/>
              </a:ext>
            </a:extLst>
          </p:cNvPr>
          <p:cNvSpPr>
            <a:spLocks noChangeAspect="1"/>
          </p:cNvSpPr>
          <p:nvPr/>
        </p:nvSpPr>
        <p:spPr>
          <a:xfrm>
            <a:off x="2819400" y="1295400"/>
            <a:ext cx="548640" cy="548640"/>
          </a:xfrm>
          <a:prstGeom prst="ellipse">
            <a:avLst/>
          </a:prstGeom>
          <a:solidFill>
            <a:srgbClr val="EF9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60000"/>
              </a:lnSpc>
            </a:pPr>
            <a:r>
              <a:rPr lang="en-US" dirty="0"/>
              <a:t>5</a:t>
            </a:r>
          </a:p>
          <a:p>
            <a:pPr algn="ctr">
              <a:lnSpc>
                <a:spcPct val="60000"/>
              </a:lnSpc>
            </a:pPr>
            <a:r>
              <a:rPr lang="en-US" sz="1200" dirty="0"/>
              <a:t>years</a:t>
            </a:r>
          </a:p>
        </p:txBody>
      </p:sp>
      <p:sp>
        <p:nvSpPr>
          <p:cNvPr id="15" name="object 31">
            <a:extLst>
              <a:ext uri="{FF2B5EF4-FFF2-40B4-BE49-F238E27FC236}">
                <a16:creationId xmlns:a16="http://schemas.microsoft.com/office/drawing/2014/main" id="{B8CEF429-1624-4497-B3CB-758DBDEF616D}"/>
              </a:ext>
            </a:extLst>
          </p:cNvPr>
          <p:cNvSpPr txBox="1"/>
          <p:nvPr/>
        </p:nvSpPr>
        <p:spPr>
          <a:xfrm>
            <a:off x="2209800" y="1905000"/>
            <a:ext cx="1676400" cy="496546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sz="1400" b="1" spc="-5" dirty="0">
                <a:solidFill>
                  <a:srgbClr val="52AEE4"/>
                </a:solidFill>
                <a:latin typeface="Calibri"/>
                <a:cs typeface="Calibri"/>
              </a:rPr>
              <a:t>Over </a:t>
            </a:r>
            <a:r>
              <a:rPr sz="1400" b="1" dirty="0">
                <a:solidFill>
                  <a:srgbClr val="52AEE4"/>
                </a:solidFill>
                <a:latin typeface="Calibri"/>
                <a:cs typeface="Calibri"/>
              </a:rPr>
              <a:t>5</a:t>
            </a:r>
            <a:r>
              <a:rPr sz="1400" b="1" spc="-10" dirty="0">
                <a:solidFill>
                  <a:srgbClr val="52AEE4"/>
                </a:solidFill>
                <a:latin typeface="Calibri"/>
                <a:cs typeface="Calibri"/>
              </a:rPr>
              <a:t> years,</a:t>
            </a:r>
            <a:endParaRPr sz="1400" b="1" dirty="0">
              <a:solidFill>
                <a:srgbClr val="52AEE4"/>
              </a:solidFill>
              <a:latin typeface="Calibri"/>
              <a:cs typeface="Calibri"/>
            </a:endParaRPr>
          </a:p>
          <a:p>
            <a:pPr marL="12700" marR="5080" algn="ctr">
              <a:lnSpc>
                <a:spcPct val="90000"/>
              </a:lnSpc>
            </a:pPr>
            <a:r>
              <a:rPr sz="1000" dirty="0">
                <a:solidFill>
                  <a:srgbClr val="57575A"/>
                </a:solidFill>
                <a:latin typeface="Calibri"/>
                <a:cs typeface="Calibri"/>
              </a:rPr>
              <a:t>an </a:t>
            </a:r>
            <a:r>
              <a:rPr sz="1000" spc="-10" dirty="0">
                <a:solidFill>
                  <a:srgbClr val="57575A"/>
                </a:solidFill>
                <a:latin typeface="Calibri"/>
                <a:cs typeface="Calibri"/>
              </a:rPr>
              <a:t>estimated</a:t>
            </a:r>
            <a:r>
              <a:rPr sz="1000" spc="-4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[increase/  decrease] in cases</a:t>
            </a:r>
            <a:r>
              <a:rPr sz="10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of: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6" name="object 27">
            <a:extLst>
              <a:ext uri="{FF2B5EF4-FFF2-40B4-BE49-F238E27FC236}">
                <a16:creationId xmlns:a16="http://schemas.microsoft.com/office/drawing/2014/main" id="{9421E0BD-0CDD-41B3-9516-1E17E4F244E6}"/>
              </a:ext>
            </a:extLst>
          </p:cNvPr>
          <p:cNvSpPr txBox="1"/>
          <p:nvPr/>
        </p:nvSpPr>
        <p:spPr>
          <a:xfrm>
            <a:off x="2426653" y="2465468"/>
            <a:ext cx="1242695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 algn="ctr">
              <a:lnSpc>
                <a:spcPct val="100000"/>
              </a:lnSpc>
              <a:spcBef>
                <a:spcPts val="405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marL="19685" algn="ctr">
              <a:lnSpc>
                <a:spcPct val="100000"/>
              </a:lnSpc>
              <a:spcBef>
                <a:spcPts val="40"/>
              </a:spcBef>
            </a:pP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syphilis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7" name="object 32">
            <a:extLst>
              <a:ext uri="{FF2B5EF4-FFF2-40B4-BE49-F238E27FC236}">
                <a16:creationId xmlns:a16="http://schemas.microsoft.com/office/drawing/2014/main" id="{0C47B050-D623-4682-95E7-0EA158FAD076}"/>
              </a:ext>
            </a:extLst>
          </p:cNvPr>
          <p:cNvSpPr txBox="1"/>
          <p:nvPr/>
        </p:nvSpPr>
        <p:spPr>
          <a:xfrm>
            <a:off x="2793048" y="2934511"/>
            <a:ext cx="509905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gonorrhea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8" name="object 33">
            <a:extLst>
              <a:ext uri="{FF2B5EF4-FFF2-40B4-BE49-F238E27FC236}">
                <a16:creationId xmlns:a16="http://schemas.microsoft.com/office/drawing/2014/main" id="{88FB6674-6F96-40C2-AFC7-27CDCCFAA427}"/>
              </a:ext>
            </a:extLst>
          </p:cNvPr>
          <p:cNvSpPr txBox="1"/>
          <p:nvPr/>
        </p:nvSpPr>
        <p:spPr>
          <a:xfrm>
            <a:off x="2800033" y="3417111"/>
            <a:ext cx="49593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chlamydia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9" name="object 34">
            <a:extLst>
              <a:ext uri="{FF2B5EF4-FFF2-40B4-BE49-F238E27FC236}">
                <a16:creationId xmlns:a16="http://schemas.microsoft.com/office/drawing/2014/main" id="{1B9A4C8E-26A7-439E-9F62-68F9265227C4}"/>
              </a:ext>
            </a:extLst>
          </p:cNvPr>
          <p:cNvSpPr txBox="1"/>
          <p:nvPr/>
        </p:nvSpPr>
        <p:spPr>
          <a:xfrm>
            <a:off x="2560003" y="3899711"/>
            <a:ext cx="97599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STD-attributable</a:t>
            </a:r>
            <a:r>
              <a:rPr sz="9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HIV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2AF4A90-6B08-43FC-ADF9-28198585253A}"/>
              </a:ext>
            </a:extLst>
          </p:cNvPr>
          <p:cNvSpPr>
            <a:spLocks noChangeAspect="1"/>
          </p:cNvSpPr>
          <p:nvPr/>
        </p:nvSpPr>
        <p:spPr>
          <a:xfrm>
            <a:off x="4495800" y="1295400"/>
            <a:ext cx="548640" cy="548640"/>
          </a:xfrm>
          <a:prstGeom prst="ellipse">
            <a:avLst/>
          </a:prstGeom>
          <a:solidFill>
            <a:srgbClr val="EF9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60000"/>
              </a:lnSpc>
            </a:pPr>
            <a:r>
              <a:rPr lang="en-US" dirty="0"/>
              <a:t>10</a:t>
            </a:r>
          </a:p>
          <a:p>
            <a:pPr algn="ctr">
              <a:lnSpc>
                <a:spcPct val="60000"/>
              </a:lnSpc>
            </a:pPr>
            <a:r>
              <a:rPr lang="en-US" sz="1200" dirty="0"/>
              <a:t>years</a:t>
            </a:r>
          </a:p>
        </p:txBody>
      </p:sp>
      <p:sp>
        <p:nvSpPr>
          <p:cNvPr id="20" name="object 35">
            <a:extLst>
              <a:ext uri="{FF2B5EF4-FFF2-40B4-BE49-F238E27FC236}">
                <a16:creationId xmlns:a16="http://schemas.microsoft.com/office/drawing/2014/main" id="{0C861B6E-CF8D-4F51-98D2-5E2EF1CF1A98}"/>
              </a:ext>
            </a:extLst>
          </p:cNvPr>
          <p:cNvSpPr txBox="1"/>
          <p:nvPr/>
        </p:nvSpPr>
        <p:spPr>
          <a:xfrm>
            <a:off x="3886200" y="1905000"/>
            <a:ext cx="1676400" cy="496546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sz="1400" b="1" spc="-5" dirty="0">
                <a:solidFill>
                  <a:srgbClr val="52AEE4"/>
                </a:solidFill>
                <a:latin typeface="Calibri"/>
                <a:cs typeface="Calibri"/>
              </a:rPr>
              <a:t>Over </a:t>
            </a:r>
            <a:r>
              <a:rPr sz="1400" b="1" dirty="0">
                <a:solidFill>
                  <a:srgbClr val="52AEE4"/>
                </a:solidFill>
                <a:latin typeface="Calibri"/>
                <a:cs typeface="Calibri"/>
              </a:rPr>
              <a:t>10</a:t>
            </a:r>
            <a:r>
              <a:rPr sz="1400" b="1" spc="-15" dirty="0">
                <a:solidFill>
                  <a:srgbClr val="52AEE4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52AEE4"/>
                </a:solidFill>
                <a:latin typeface="Calibri"/>
                <a:cs typeface="Calibri"/>
              </a:rPr>
              <a:t>years,</a:t>
            </a:r>
            <a:endParaRPr sz="1400" b="1" dirty="0">
              <a:solidFill>
                <a:srgbClr val="52AEE4"/>
              </a:solidFill>
              <a:latin typeface="Calibri"/>
              <a:cs typeface="Calibri"/>
            </a:endParaRPr>
          </a:p>
          <a:p>
            <a:pPr marL="12700" marR="5080" algn="ctr">
              <a:lnSpc>
                <a:spcPct val="90000"/>
              </a:lnSpc>
            </a:pPr>
            <a:r>
              <a:rPr sz="1000" dirty="0">
                <a:solidFill>
                  <a:srgbClr val="57575A"/>
                </a:solidFill>
                <a:latin typeface="Calibri"/>
                <a:cs typeface="Calibri"/>
              </a:rPr>
              <a:t>an </a:t>
            </a:r>
            <a:r>
              <a:rPr sz="1000" spc="-10" dirty="0">
                <a:solidFill>
                  <a:srgbClr val="57575A"/>
                </a:solidFill>
                <a:latin typeface="Calibri"/>
                <a:cs typeface="Calibri"/>
              </a:rPr>
              <a:t>estimated</a:t>
            </a:r>
            <a:r>
              <a:rPr sz="1000" spc="-4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[increase/  decrease] in cases</a:t>
            </a:r>
            <a:r>
              <a:rPr sz="10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of: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1" name="object 27">
            <a:extLst>
              <a:ext uri="{FF2B5EF4-FFF2-40B4-BE49-F238E27FC236}">
                <a16:creationId xmlns:a16="http://schemas.microsoft.com/office/drawing/2014/main" id="{6E74FE10-1EBF-4083-B192-E547741DB715}"/>
              </a:ext>
            </a:extLst>
          </p:cNvPr>
          <p:cNvSpPr txBox="1"/>
          <p:nvPr/>
        </p:nvSpPr>
        <p:spPr>
          <a:xfrm>
            <a:off x="4103053" y="2465468"/>
            <a:ext cx="1242695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 algn="ctr">
              <a:lnSpc>
                <a:spcPct val="100000"/>
              </a:lnSpc>
              <a:spcBef>
                <a:spcPts val="405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marL="19685" algn="ctr">
              <a:lnSpc>
                <a:spcPct val="100000"/>
              </a:lnSpc>
              <a:spcBef>
                <a:spcPts val="40"/>
              </a:spcBef>
            </a:pP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syphilis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2" name="object 36">
            <a:extLst>
              <a:ext uri="{FF2B5EF4-FFF2-40B4-BE49-F238E27FC236}">
                <a16:creationId xmlns:a16="http://schemas.microsoft.com/office/drawing/2014/main" id="{1E9611C5-B2BC-4107-B75F-88D5FF91640D}"/>
              </a:ext>
            </a:extLst>
          </p:cNvPr>
          <p:cNvSpPr txBox="1"/>
          <p:nvPr/>
        </p:nvSpPr>
        <p:spPr>
          <a:xfrm>
            <a:off x="4469448" y="2934511"/>
            <a:ext cx="509905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gonorrhea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3" name="object 37">
            <a:extLst>
              <a:ext uri="{FF2B5EF4-FFF2-40B4-BE49-F238E27FC236}">
                <a16:creationId xmlns:a16="http://schemas.microsoft.com/office/drawing/2014/main" id="{54B38590-D0A6-471D-92BF-EFB61750DED1}"/>
              </a:ext>
            </a:extLst>
          </p:cNvPr>
          <p:cNvSpPr txBox="1"/>
          <p:nvPr/>
        </p:nvSpPr>
        <p:spPr>
          <a:xfrm>
            <a:off x="4476433" y="3417111"/>
            <a:ext cx="49593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chlamydia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4" name="object 38">
            <a:extLst>
              <a:ext uri="{FF2B5EF4-FFF2-40B4-BE49-F238E27FC236}">
                <a16:creationId xmlns:a16="http://schemas.microsoft.com/office/drawing/2014/main" id="{69C52E82-5F58-4C77-8F12-0D9B09121633}"/>
              </a:ext>
            </a:extLst>
          </p:cNvPr>
          <p:cNvSpPr txBox="1"/>
          <p:nvPr/>
        </p:nvSpPr>
        <p:spPr>
          <a:xfrm>
            <a:off x="4236403" y="3899711"/>
            <a:ext cx="97599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STD-attributable</a:t>
            </a:r>
            <a:r>
              <a:rPr sz="9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HIV</a:t>
            </a:r>
            <a:endParaRPr sz="900" dirty="0">
              <a:latin typeface="Calibri"/>
              <a:cs typeface="Calibri"/>
            </a:endParaRPr>
          </a:p>
        </p:txBody>
      </p:sp>
      <p:pic>
        <p:nvPicPr>
          <p:cNvPr id="35" name="Picture 34" descr="$">
            <a:extLst>
              <a:ext uri="{FF2B5EF4-FFF2-40B4-BE49-F238E27FC236}">
                <a16:creationId xmlns:a16="http://schemas.microsoft.com/office/drawing/2014/main" id="{C7EBD5E8-A212-47E2-83C6-63D2B6C124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95400"/>
            <a:ext cx="551689" cy="551689"/>
          </a:xfrm>
          <a:prstGeom prst="rect">
            <a:avLst/>
          </a:prstGeom>
        </p:spPr>
      </p:pic>
      <p:sp>
        <p:nvSpPr>
          <p:cNvPr id="25" name="object 45">
            <a:extLst>
              <a:ext uri="{FF2B5EF4-FFF2-40B4-BE49-F238E27FC236}">
                <a16:creationId xmlns:a16="http://schemas.microsoft.com/office/drawing/2014/main" id="{E9C83644-A566-4DB7-87F0-2AADD83B990F}"/>
              </a:ext>
            </a:extLst>
          </p:cNvPr>
          <p:cNvSpPr txBox="1"/>
          <p:nvPr/>
        </p:nvSpPr>
        <p:spPr>
          <a:xfrm>
            <a:off x="5791200" y="1905000"/>
            <a:ext cx="1676400" cy="21005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5240" marR="276225">
              <a:spcBef>
                <a:spcPts val="180"/>
              </a:spcBef>
            </a:pPr>
            <a:r>
              <a:rPr lang="en-US" sz="1400" b="1" spc="25" dirty="0">
                <a:solidFill>
                  <a:srgbClr val="0A1118"/>
                </a:solidFill>
                <a:latin typeface="Calibri"/>
                <a:cs typeface="Calibri"/>
              </a:rPr>
              <a:t>Over </a:t>
            </a:r>
            <a:r>
              <a:rPr lang="en-US" sz="1400" b="1" dirty="0">
                <a:solidFill>
                  <a:srgbClr val="0A1118"/>
                </a:solidFill>
                <a:latin typeface="Calibri"/>
                <a:cs typeface="Calibri"/>
              </a:rPr>
              <a:t>10 </a:t>
            </a:r>
            <a:r>
              <a:rPr lang="en-US" sz="1400" b="1" spc="25" dirty="0">
                <a:solidFill>
                  <a:srgbClr val="0A1118"/>
                </a:solidFill>
                <a:latin typeface="Calibri"/>
                <a:cs typeface="Calibri"/>
              </a:rPr>
              <a:t>years,  </a:t>
            </a:r>
            <a:br>
              <a:rPr lang="en-US" sz="1400" b="1" spc="25" dirty="0">
                <a:solidFill>
                  <a:srgbClr val="0A1118"/>
                </a:solidFill>
                <a:latin typeface="Calibri"/>
                <a:cs typeface="Calibri"/>
              </a:rPr>
            </a:br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the estimated  cumulative</a:t>
            </a:r>
            <a:endParaRPr lang="en-US" sz="1400" dirty="0">
              <a:latin typeface="Calibri Light" panose="020F0302020204030204" pitchFamily="34" charset="0"/>
              <a:cs typeface="Calibri"/>
            </a:endParaRPr>
          </a:p>
          <a:p>
            <a:pPr marL="12700" marR="201930" indent="2540"/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direct </a:t>
            </a:r>
            <a:r>
              <a:rPr lang="en-US" sz="1400" b="1" spc="3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medical  </a:t>
            </a:r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costs </a:t>
            </a:r>
            <a:r>
              <a:rPr lang="en-US" sz="1400" b="1" spc="1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in </a:t>
            </a:r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[insert your  </a:t>
            </a:r>
            <a:r>
              <a:rPr lang="en-US" sz="1400" b="1" spc="30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jurisdiction]</a:t>
            </a:r>
            <a:endParaRPr lang="en-US" sz="1400" dirty="0">
              <a:latin typeface="Calibri Light" panose="020F0302020204030204" pitchFamily="34" charset="0"/>
              <a:cs typeface="Calibri"/>
            </a:endParaRPr>
          </a:p>
          <a:p>
            <a:pPr marL="15240" marR="5080"/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would [increase/  decrease]</a:t>
            </a:r>
            <a:r>
              <a:rPr lang="en-US" sz="1400" b="1" spc="10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 </a:t>
            </a:r>
            <a:r>
              <a:rPr lang="en-US" sz="1400" b="1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by</a:t>
            </a:r>
            <a:endParaRPr lang="en-US" sz="1400" dirty="0">
              <a:latin typeface="Calibri Light" panose="020F0302020204030204" pitchFamily="34" charset="0"/>
              <a:cs typeface="Calibri"/>
            </a:endParaRPr>
          </a:p>
          <a:p>
            <a:pPr marL="15240" marR="160655" indent="-3175">
              <a:spcBef>
                <a:spcPts val="600"/>
              </a:spcBef>
            </a:pPr>
            <a:r>
              <a:rPr b="1" spc="25" dirty="0">
                <a:solidFill>
                  <a:srgbClr val="C94315"/>
                </a:solidFill>
                <a:latin typeface="Calibri"/>
                <a:cs typeface="Calibri"/>
              </a:rPr>
              <a:t>$[</a:t>
            </a:r>
            <a:r>
              <a:rPr lang="en-US" b="1" spc="25" dirty="0">
                <a:solidFill>
                  <a:srgbClr val="C94315"/>
                </a:solidFill>
                <a:latin typeface="Calibri"/>
                <a:cs typeface="Calibri"/>
              </a:rPr>
              <a:t>#</a:t>
            </a:r>
            <a:r>
              <a:rPr b="1" spc="25" dirty="0">
                <a:solidFill>
                  <a:srgbClr val="C94315"/>
                </a:solidFill>
                <a:latin typeface="Calibri"/>
                <a:cs typeface="Calibri"/>
              </a:rPr>
              <a:t>].</a:t>
            </a:r>
            <a:endParaRPr dirty="0">
              <a:solidFill>
                <a:srgbClr val="C94315"/>
              </a:solidFill>
              <a:latin typeface="Calibri"/>
              <a:cs typeface="Calibri"/>
            </a:endParaRPr>
          </a:p>
        </p:txBody>
      </p:sp>
      <p:sp>
        <p:nvSpPr>
          <p:cNvPr id="36" name="Rectangle 35" descr="Shading">
            <a:extLst>
              <a:ext uri="{FF2B5EF4-FFF2-40B4-BE49-F238E27FC236}">
                <a16:creationId xmlns:a16="http://schemas.microsoft.com/office/drawing/2014/main" id="{A4104759-7910-4AEC-A36A-3A6BBE258224}"/>
              </a:ext>
            </a:extLst>
          </p:cNvPr>
          <p:cNvSpPr/>
          <p:nvPr/>
        </p:nvSpPr>
        <p:spPr>
          <a:xfrm>
            <a:off x="5562600" y="1615440"/>
            <a:ext cx="2209800" cy="2926080"/>
          </a:xfrm>
          <a:prstGeom prst="rect">
            <a:avLst/>
          </a:prstGeom>
          <a:solidFill>
            <a:srgbClr val="52AEE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ecorative image">
            <a:extLst>
              <a:ext uri="{FF2B5EF4-FFF2-40B4-BE49-F238E27FC236}">
                <a16:creationId xmlns:a16="http://schemas.microsoft.com/office/drawing/2014/main" id="{675A5EA1-50F4-4420-B4D2-20FED15CF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40" y="4221480"/>
            <a:ext cx="1762560" cy="3108960"/>
          </a:xfrm>
          <a:prstGeom prst="rect">
            <a:avLst/>
          </a:prstGeom>
        </p:spPr>
      </p:pic>
      <p:sp>
        <p:nvSpPr>
          <p:cNvPr id="2" name="Rectangle 1" descr="Shading">
            <a:extLst>
              <a:ext uri="{FF2B5EF4-FFF2-40B4-BE49-F238E27FC236}">
                <a16:creationId xmlns:a16="http://schemas.microsoft.com/office/drawing/2014/main" id="{4F147EBD-988F-461A-8B50-4FF411EE5A83}"/>
              </a:ext>
            </a:extLst>
          </p:cNvPr>
          <p:cNvSpPr/>
          <p:nvPr/>
        </p:nvSpPr>
        <p:spPr>
          <a:xfrm>
            <a:off x="2209800" y="4953000"/>
            <a:ext cx="5562600" cy="2438400"/>
          </a:xfrm>
          <a:prstGeom prst="rect">
            <a:avLst/>
          </a:prstGeom>
          <a:solidFill>
            <a:srgbClr val="C94315"/>
          </a:solidFill>
          <a:ln w="19050">
            <a:solidFill>
              <a:srgbClr val="C94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$">
            <a:extLst>
              <a:ext uri="{FF2B5EF4-FFF2-40B4-BE49-F238E27FC236}">
                <a16:creationId xmlns:a16="http://schemas.microsoft.com/office/drawing/2014/main" id="{1861BC8D-3D2E-4B3D-97DF-4E822FBE9D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500116"/>
            <a:ext cx="551689" cy="551689"/>
          </a:xfrm>
          <a:prstGeom prst="rect">
            <a:avLst/>
          </a:prstGeom>
        </p:spPr>
      </p:pic>
      <p:sp>
        <p:nvSpPr>
          <p:cNvPr id="5" name="object 8">
            <a:extLst>
              <a:ext uri="{FF2B5EF4-FFF2-40B4-BE49-F238E27FC236}">
                <a16:creationId xmlns:a16="http://schemas.microsoft.com/office/drawing/2014/main" id="{F13A5F5C-E086-4A30-99AF-3F7DAF08DEC5}"/>
              </a:ext>
            </a:extLst>
          </p:cNvPr>
          <p:cNvSpPr txBox="1"/>
          <p:nvPr/>
        </p:nvSpPr>
        <p:spPr>
          <a:xfrm>
            <a:off x="2971800" y="5325666"/>
            <a:ext cx="4495800" cy="861774"/>
          </a:xfrm>
          <a:prstGeom prst="rect">
            <a:avLst/>
          </a:prstGeom>
        </p:spPr>
        <p:txBody>
          <a:bodyPr vert="horz" wrap="square" lIns="0" tIns="53340" rIns="0" bIns="0" rtlCol="0" anchor="ctr">
            <a:noAutofit/>
          </a:bodyPr>
          <a:lstStyle/>
          <a:p>
            <a:pPr marL="12700" marR="5080">
              <a:spcBef>
                <a:spcPts val="420"/>
              </a:spcBef>
            </a:pPr>
            <a:r>
              <a:rPr sz="2200" b="1" spc="-30" dirty="0">
                <a:solidFill>
                  <a:schemeClr val="bg1"/>
                </a:solidFill>
                <a:latin typeface="Calibri"/>
                <a:cs typeface="Calibri"/>
              </a:rPr>
              <a:t>Invest </a:t>
            </a:r>
            <a:r>
              <a:rPr sz="2200" b="1" spc="-10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sz="2200" b="1" spc="-25" dirty="0">
                <a:solidFill>
                  <a:schemeClr val="bg1"/>
                </a:solidFill>
                <a:latin typeface="Calibri"/>
                <a:cs typeface="Calibri"/>
              </a:rPr>
              <a:t>STD </a:t>
            </a:r>
            <a:r>
              <a:rPr sz="2200" b="1" spc="-30" dirty="0">
                <a:solidFill>
                  <a:schemeClr val="bg1"/>
                </a:solidFill>
                <a:latin typeface="Calibri"/>
                <a:cs typeface="Calibri"/>
              </a:rPr>
              <a:t>prevention programs </a:t>
            </a:r>
            <a:r>
              <a:rPr sz="2200" b="1" spc="-20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200" b="1" spc="-30" dirty="0">
                <a:solidFill>
                  <a:schemeClr val="bg1"/>
                </a:solidFill>
                <a:latin typeface="Calibri"/>
                <a:cs typeface="Calibri"/>
              </a:rPr>
              <a:t>protect </a:t>
            </a:r>
            <a:r>
              <a:rPr sz="2200" b="1" spc="-20" dirty="0">
                <a:solidFill>
                  <a:schemeClr val="bg1"/>
                </a:solidFill>
                <a:latin typeface="Calibri"/>
                <a:cs typeface="Calibri"/>
              </a:rPr>
              <a:t>[insert </a:t>
            </a:r>
            <a:r>
              <a:rPr sz="2200" b="1" spc="-25" dirty="0">
                <a:solidFill>
                  <a:schemeClr val="bg1"/>
                </a:solidFill>
                <a:latin typeface="Calibri"/>
                <a:cs typeface="Calibri"/>
              </a:rPr>
              <a:t>your jurisdiction] from </a:t>
            </a:r>
            <a:r>
              <a:rPr sz="2200" b="1" spc="-1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200" b="1" spc="-20" dirty="0">
                <a:solidFill>
                  <a:schemeClr val="bg1"/>
                </a:solidFill>
                <a:latin typeface="Calibri"/>
                <a:cs typeface="Calibri"/>
              </a:rPr>
              <a:t>consequences</a:t>
            </a:r>
            <a:r>
              <a:rPr sz="2200" b="1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200" b="1" spc="-20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200" b="1" spc="-30" dirty="0">
                <a:solidFill>
                  <a:schemeClr val="bg1"/>
                </a:solidFill>
                <a:latin typeface="Calibri"/>
                <a:cs typeface="Calibri"/>
              </a:rPr>
              <a:t>untreated</a:t>
            </a:r>
            <a:r>
              <a:rPr sz="2200" b="1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200" b="1" spc="-30" dirty="0">
                <a:solidFill>
                  <a:schemeClr val="bg1"/>
                </a:solidFill>
                <a:latin typeface="Calibri"/>
                <a:cs typeface="Calibri"/>
              </a:rPr>
              <a:t>STDs.</a:t>
            </a:r>
            <a:endParaRPr sz="2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" name="object 10">
            <a:extLst>
              <a:ext uri="{FF2B5EF4-FFF2-40B4-BE49-F238E27FC236}">
                <a16:creationId xmlns:a16="http://schemas.microsoft.com/office/drawing/2014/main" id="{A0550070-38EA-4830-9920-69EDE5F19C65}"/>
              </a:ext>
            </a:extLst>
          </p:cNvPr>
          <p:cNvSpPr txBox="1"/>
          <p:nvPr/>
        </p:nvSpPr>
        <p:spPr>
          <a:xfrm>
            <a:off x="2971800" y="6416040"/>
            <a:ext cx="4114800" cy="838200"/>
          </a:xfrm>
          <a:prstGeom prst="rect">
            <a:avLst/>
          </a:prstGeom>
        </p:spPr>
        <p:txBody>
          <a:bodyPr vert="horz" wrap="square" lIns="0" tIns="10160" rIns="0" bIns="0" rtlCol="0" anchor="ctr">
            <a:noAutofit/>
          </a:bodyPr>
          <a:lstStyle/>
          <a:p>
            <a:pPr marL="12700" marR="5080">
              <a:lnSpc>
                <a:spcPct val="90000"/>
              </a:lnSpc>
            </a:pPr>
            <a:r>
              <a:rPr sz="1400" dirty="0">
                <a:solidFill>
                  <a:schemeClr val="bg1"/>
                </a:solidFill>
                <a:latin typeface="Calibri"/>
                <a:cs typeface="Calibri"/>
              </a:rPr>
              <a:t>[Use this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space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to highlight particular prevention programs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your jurisdiction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that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require</a:t>
            </a:r>
            <a:r>
              <a:rPr sz="1400" spc="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support.]</a:t>
            </a:r>
            <a:endParaRPr sz="1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6891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EE134506B95741802624CA26A45270" ma:contentTypeVersion="2" ma:contentTypeDescription="Create a new document." ma:contentTypeScope="" ma:versionID="a83726d799e888cfeafc7c8fe5c7272c">
  <xsd:schema xmlns:xsd="http://www.w3.org/2001/XMLSchema" xmlns:xs="http://www.w3.org/2001/XMLSchema" xmlns:p="http://schemas.microsoft.com/office/2006/metadata/properties" xmlns:ns2="2ca7f11c-324f-45c4-919a-cbdc1a784ba6" targetNamespace="http://schemas.microsoft.com/office/2006/metadata/properties" ma:root="true" ma:fieldsID="115ef1e953468dc4568355c311b21c96" ns2:_="">
    <xsd:import namespace="2ca7f11c-324f-45c4-919a-cbdc1a784b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7f11c-324f-45c4-919a-cbdc1a784b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DB7CA5-535F-419C-83A3-7E2B5DC01A18}"/>
</file>

<file path=customXml/itemProps2.xml><?xml version="1.0" encoding="utf-8"?>
<ds:datastoreItem xmlns:ds="http://schemas.openxmlformats.org/officeDocument/2006/customXml" ds:itemID="{CDD295EF-3F59-45EA-9BE4-7DA612DEEF77}"/>
</file>

<file path=customXml/itemProps3.xml><?xml version="1.0" encoding="utf-8"?>
<ds:datastoreItem xmlns:ds="http://schemas.openxmlformats.org/officeDocument/2006/customXml" ds:itemID="{4B9BEAD5-C735-4FD1-A744-F849081AAD0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</TotalTime>
  <Words>159</Words>
  <Application>Microsoft Office PowerPoint</Application>
  <PresentationFormat>Custom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Investing in STD Prevention</dc:title>
  <dc:subject>Investing in STD Prevention</dc:subject>
  <dc:creator>Astho</dc:creator>
  <cp:lastModifiedBy>Evan Burnett</cp:lastModifiedBy>
  <cp:revision>58</cp:revision>
  <cp:lastPrinted>2018-07-03T02:11:44Z</cp:lastPrinted>
  <dcterms:created xsi:type="dcterms:W3CDTF">2018-05-24T21:16:34Z</dcterms:created>
  <dcterms:modified xsi:type="dcterms:W3CDTF">2018-11-06T17:23:45Z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2018-05-24T00:00:00Z</vt:filetime>
  </property>
  <property fmtid="{D5CDD505-2E9C-101B-9397-08002B2CF9AE}" pid="3" name="Creator">
    <vt:lpwstr>Adobe InDesign CC 13.1 (Macintosh)</vt:lpwstr>
  </property>
  <property fmtid="{D5CDD505-2E9C-101B-9397-08002B2CF9AE}" pid="4" name="LastSaved">
    <vt:filetime>2018-05-24T00:00:00Z</vt:filetime>
  </property>
  <property fmtid="{D5CDD505-2E9C-101B-9397-08002B2CF9AE}" pid="5" name="ContentTypeId">
    <vt:lpwstr>0x01010069EE134506B95741802624CA26A45270</vt:lpwstr>
  </property>
</Properties>
</file>